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8288000" cy="10287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nva Sans" panose="020B0604020202020204" charset="0"/>
      <p:regular r:id="rId32"/>
    </p:embeddedFont>
    <p:embeddedFont>
      <p:font typeface="Canva Sans Bold" panose="020B0604020202020204" charset="0"/>
      <p:regular r:id="rId33"/>
      <p:bold r:id="rId34"/>
    </p:embeddedFont>
    <p:embeddedFont>
      <p:font typeface="Century Gothic Paneuropean" panose="020B0604020202020204" charset="0"/>
      <p:regular r:id="rId35"/>
    </p:embeddedFont>
    <p:embeddedFont>
      <p:font typeface="Century Gothic Paneuropean Bold" panose="020B0604020202020204" charset="0"/>
      <p:regular r:id="rId36"/>
      <p:bold r:id="rId37"/>
    </p:embeddedFont>
    <p:embeddedFont>
      <p:font typeface="Open Sans" panose="020B0606030504020204" pitchFamily="34" charset="0"/>
      <p:regular r:id="rId38"/>
      <p:bold r:id="rId39"/>
      <p:italic r:id="rId40"/>
      <p:boldItalic r:id="rId41"/>
    </p:embeddedFont>
    <p:embeddedFont>
      <p:font typeface="Open Sans Bold" panose="020B0806030504020204" pitchFamily="34" charset="0"/>
      <p:regular r:id="rId42"/>
      <p:bold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1B3826-1C26-AA3C-90ED-3CDC81681F9D}" v="15" dt="2025-04-10T06:56:59.306"/>
    <p1510:client id="{3DC67FF8-D099-5AA0-DF1F-98339EC78443}" v="486" dt="2025-04-10T07:36:58.338"/>
    <p1510:client id="{645A0128-2126-FC49-B0E9-328A5BBD012B}" v="9" dt="2025-04-10T07:58:29.159"/>
    <p1510:client id="{7173221A-4B16-0D9C-31E6-706FBC47492C}" v="12" dt="2025-04-10T07:27:19.323"/>
    <p1510:client id="{F9136335-DE8D-1036-588B-08125651E532}" v="50" dt="2025-04-09T09:03:44.5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2.fntdata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2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el SG- JDE06" userId="S::carel.t@genstudents.org::8b08114b-9937-4954-8e0a-4cf6467bf85f" providerId="AD" clId="Web-{7173221A-4B16-0D9C-31E6-706FBC47492C}"/>
    <pc:docChg chg="modSld">
      <pc:chgData name="Carel SG- JDE06" userId="S::carel.t@genstudents.org::8b08114b-9937-4954-8e0a-4cf6467bf85f" providerId="AD" clId="Web-{7173221A-4B16-0D9C-31E6-706FBC47492C}" dt="2025-04-10T07:27:19.323" v="6" actId="1076"/>
      <pc:docMkLst>
        <pc:docMk/>
      </pc:docMkLst>
      <pc:sldChg chg="modSp">
        <pc:chgData name="Carel SG- JDE06" userId="S::carel.t@genstudents.org::8b08114b-9937-4954-8e0a-4cf6467bf85f" providerId="AD" clId="Web-{7173221A-4B16-0D9C-31E6-706FBC47492C}" dt="2025-04-10T07:26:19.743" v="3" actId="20577"/>
        <pc:sldMkLst>
          <pc:docMk/>
          <pc:sldMk cId="0" sldId="277"/>
        </pc:sldMkLst>
        <pc:spChg chg="mod">
          <ac:chgData name="Carel SG- JDE06" userId="S::carel.t@genstudents.org::8b08114b-9937-4954-8e0a-4cf6467bf85f" providerId="AD" clId="Web-{7173221A-4B16-0D9C-31E6-706FBC47492C}" dt="2025-04-10T07:26:19.743" v="3" actId="20577"/>
          <ac:spMkLst>
            <pc:docMk/>
            <pc:sldMk cId="0" sldId="277"/>
            <ac:spMk id="15" creationId="{00000000-0000-0000-0000-000000000000}"/>
          </ac:spMkLst>
        </pc:spChg>
      </pc:sldChg>
      <pc:sldChg chg="modSp">
        <pc:chgData name="Carel SG- JDE06" userId="S::carel.t@genstudents.org::8b08114b-9937-4954-8e0a-4cf6467bf85f" providerId="AD" clId="Web-{7173221A-4B16-0D9C-31E6-706FBC47492C}" dt="2025-04-10T07:27:19.323" v="6" actId="1076"/>
        <pc:sldMkLst>
          <pc:docMk/>
          <pc:sldMk cId="0" sldId="278"/>
        </pc:sldMkLst>
        <pc:spChg chg="mod">
          <ac:chgData name="Carel SG- JDE06" userId="S::carel.t@genstudents.org::8b08114b-9937-4954-8e0a-4cf6467bf85f" providerId="AD" clId="Web-{7173221A-4B16-0D9C-31E6-706FBC47492C}" dt="2025-04-10T07:27:19.323" v="6" actId="1076"/>
          <ac:spMkLst>
            <pc:docMk/>
            <pc:sldMk cId="0" sldId="278"/>
            <ac:spMk id="17" creationId="{00000000-0000-0000-0000-000000000000}"/>
          </ac:spMkLst>
        </pc:spChg>
      </pc:sldChg>
    </pc:docChg>
  </pc:docChgLst>
  <pc:docChgLst>
    <pc:chgData name="Aaron SG- JDE06" userId="ff477f4d-a646-46d0-bb1d-105d8f3390d4" providerId="ADAL" clId="{645A0128-2126-FC49-B0E9-328A5BBD012B}"/>
    <pc:docChg chg="undo custSel delSld modSld">
      <pc:chgData name="Aaron SG- JDE06" userId="ff477f4d-a646-46d0-bb1d-105d8f3390d4" providerId="ADAL" clId="{645A0128-2126-FC49-B0E9-328A5BBD012B}" dt="2025-04-10T07:58:29.159" v="137" actId="20577"/>
      <pc:docMkLst>
        <pc:docMk/>
      </pc:docMkLst>
      <pc:sldChg chg="modSp mod">
        <pc:chgData name="Aaron SG- JDE06" userId="ff477f4d-a646-46d0-bb1d-105d8f3390d4" providerId="ADAL" clId="{645A0128-2126-FC49-B0E9-328A5BBD012B}" dt="2025-04-10T02:44:05.393" v="125" actId="20577"/>
        <pc:sldMkLst>
          <pc:docMk/>
          <pc:sldMk cId="0" sldId="263"/>
        </pc:sldMkLst>
        <pc:spChg chg="mod">
          <ac:chgData name="Aaron SG- JDE06" userId="ff477f4d-a646-46d0-bb1d-105d8f3390d4" providerId="ADAL" clId="{645A0128-2126-FC49-B0E9-328A5BBD012B}" dt="2025-04-10T02:44:05.393" v="125" actId="20577"/>
          <ac:spMkLst>
            <pc:docMk/>
            <pc:sldMk cId="0" sldId="263"/>
            <ac:spMk id="15" creationId="{00000000-0000-0000-0000-000000000000}"/>
          </ac:spMkLst>
        </pc:spChg>
      </pc:sldChg>
      <pc:sldChg chg="modSp mod">
        <pc:chgData name="Aaron SG- JDE06" userId="ff477f4d-a646-46d0-bb1d-105d8f3390d4" providerId="ADAL" clId="{645A0128-2126-FC49-B0E9-328A5BBD012B}" dt="2025-04-10T02:44:36.933" v="130" actId="20577"/>
        <pc:sldMkLst>
          <pc:docMk/>
          <pc:sldMk cId="0" sldId="264"/>
        </pc:sldMkLst>
        <pc:spChg chg="mod">
          <ac:chgData name="Aaron SG- JDE06" userId="ff477f4d-a646-46d0-bb1d-105d8f3390d4" providerId="ADAL" clId="{645A0128-2126-FC49-B0E9-328A5BBD012B}" dt="2025-04-10T02:44:36.933" v="130" actId="20577"/>
          <ac:spMkLst>
            <pc:docMk/>
            <pc:sldMk cId="0" sldId="264"/>
            <ac:spMk id="15" creationId="{00000000-0000-0000-0000-000000000000}"/>
          </ac:spMkLst>
        </pc:spChg>
      </pc:sldChg>
      <pc:sldChg chg="addSp delSp modSp mod">
        <pc:chgData name="Aaron SG- JDE06" userId="ff477f4d-a646-46d0-bb1d-105d8f3390d4" providerId="ADAL" clId="{645A0128-2126-FC49-B0E9-328A5BBD012B}" dt="2025-04-10T02:25:47.344" v="7" actId="1076"/>
        <pc:sldMkLst>
          <pc:docMk/>
          <pc:sldMk cId="0" sldId="268"/>
        </pc:sldMkLst>
        <pc:spChg chg="del">
          <ac:chgData name="Aaron SG- JDE06" userId="ff477f4d-a646-46d0-bb1d-105d8f3390d4" providerId="ADAL" clId="{645A0128-2126-FC49-B0E9-328A5BBD012B}" dt="2025-04-10T02:25:34.357" v="0" actId="478"/>
          <ac:spMkLst>
            <pc:docMk/>
            <pc:sldMk cId="0" sldId="268"/>
            <ac:spMk id="14" creationId="{00000000-0000-0000-0000-000000000000}"/>
          </ac:spMkLst>
        </pc:spChg>
        <pc:picChg chg="add mod">
          <ac:chgData name="Aaron SG- JDE06" userId="ff477f4d-a646-46d0-bb1d-105d8f3390d4" providerId="ADAL" clId="{645A0128-2126-FC49-B0E9-328A5BBD012B}" dt="2025-04-10T02:25:47.344" v="7" actId="1076"/>
          <ac:picMkLst>
            <pc:docMk/>
            <pc:sldMk cId="0" sldId="268"/>
            <ac:picMk id="18" creationId="{7F44564E-FBEF-7303-681F-ED3661E30D7B}"/>
          </ac:picMkLst>
        </pc:picChg>
      </pc:sldChg>
      <pc:sldChg chg="modSp del mod">
        <pc:chgData name="Aaron SG- JDE06" userId="ff477f4d-a646-46d0-bb1d-105d8f3390d4" providerId="ADAL" clId="{645A0128-2126-FC49-B0E9-328A5BBD012B}" dt="2025-04-10T07:58:25.061" v="132" actId="2696"/>
        <pc:sldMkLst>
          <pc:docMk/>
          <pc:sldMk cId="0" sldId="270"/>
        </pc:sldMkLst>
        <pc:spChg chg="mod">
          <ac:chgData name="Aaron SG- JDE06" userId="ff477f4d-a646-46d0-bb1d-105d8f3390d4" providerId="ADAL" clId="{645A0128-2126-FC49-B0E9-328A5BBD012B}" dt="2025-04-10T02:35:39.065" v="19" actId="20577"/>
          <ac:spMkLst>
            <pc:docMk/>
            <pc:sldMk cId="0" sldId="270"/>
            <ac:spMk id="17" creationId="{00000000-0000-0000-0000-000000000000}"/>
          </ac:spMkLst>
        </pc:spChg>
      </pc:sldChg>
      <pc:sldChg chg="modSp mod">
        <pc:chgData name="Aaron SG- JDE06" userId="ff477f4d-a646-46d0-bb1d-105d8f3390d4" providerId="ADAL" clId="{645A0128-2126-FC49-B0E9-328A5BBD012B}" dt="2025-04-10T07:58:29.159" v="137" actId="20577"/>
        <pc:sldMkLst>
          <pc:docMk/>
          <pc:sldMk cId="0" sldId="271"/>
        </pc:sldMkLst>
        <pc:spChg chg="mod">
          <ac:chgData name="Aaron SG- JDE06" userId="ff477f4d-a646-46d0-bb1d-105d8f3390d4" providerId="ADAL" clId="{645A0128-2126-FC49-B0E9-328A5BBD012B}" dt="2025-04-10T07:58:29.159" v="137" actId="20577"/>
          <ac:spMkLst>
            <pc:docMk/>
            <pc:sldMk cId="0" sldId="271"/>
            <ac:spMk id="15" creationId="{00000000-0000-0000-0000-000000000000}"/>
          </ac:spMkLst>
        </pc:spChg>
        <pc:spChg chg="mod">
          <ac:chgData name="Aaron SG- JDE06" userId="ff477f4d-a646-46d0-bb1d-105d8f3390d4" providerId="ADAL" clId="{645A0128-2126-FC49-B0E9-328A5BBD012B}" dt="2025-04-10T02:37:34.330" v="50" actId="20577"/>
          <ac:spMkLst>
            <pc:docMk/>
            <pc:sldMk cId="0" sldId="271"/>
            <ac:spMk id="17" creationId="{00000000-0000-0000-0000-000000000000}"/>
          </ac:spMkLst>
        </pc:spChg>
      </pc:sldChg>
      <pc:sldChg chg="modSp mod">
        <pc:chgData name="Aaron SG- JDE06" userId="ff477f4d-a646-46d0-bb1d-105d8f3390d4" providerId="ADAL" clId="{645A0128-2126-FC49-B0E9-328A5BBD012B}" dt="2025-04-10T02:55:22.516" v="131" actId="20577"/>
        <pc:sldMkLst>
          <pc:docMk/>
          <pc:sldMk cId="0" sldId="272"/>
        </pc:sldMkLst>
        <pc:spChg chg="mod">
          <ac:chgData name="Aaron SG- JDE06" userId="ff477f4d-a646-46d0-bb1d-105d8f3390d4" providerId="ADAL" clId="{645A0128-2126-FC49-B0E9-328A5BBD012B}" dt="2025-04-10T02:55:22.516" v="131" actId="20577"/>
          <ac:spMkLst>
            <pc:docMk/>
            <pc:sldMk cId="0" sldId="272"/>
            <ac:spMk id="14" creationId="{00000000-0000-0000-0000-000000000000}"/>
          </ac:spMkLst>
        </pc:spChg>
      </pc:sldChg>
    </pc:docChg>
  </pc:docChgLst>
  <pc:docChgLst>
    <pc:chgData name="Carel SG- JDE06" userId="S::carel.t@genstudents.org::8b08114b-9937-4954-8e0a-4cf6467bf85f" providerId="AD" clId="Web-{F9136335-DE8D-1036-588B-08125651E532}"/>
    <pc:docChg chg="modSld">
      <pc:chgData name="Carel SG- JDE06" userId="S::carel.t@genstudents.org::8b08114b-9937-4954-8e0a-4cf6467bf85f" providerId="AD" clId="Web-{F9136335-DE8D-1036-588B-08125651E532}" dt="2025-04-09T09:03:39.157" v="25" actId="20577"/>
      <pc:docMkLst>
        <pc:docMk/>
      </pc:docMkLst>
      <pc:sldChg chg="modSp">
        <pc:chgData name="Carel SG- JDE06" userId="S::carel.t@genstudents.org::8b08114b-9937-4954-8e0a-4cf6467bf85f" providerId="AD" clId="Web-{F9136335-DE8D-1036-588B-08125651E532}" dt="2025-04-09T09:03:39.157" v="25" actId="20577"/>
        <pc:sldMkLst>
          <pc:docMk/>
          <pc:sldMk cId="0" sldId="279"/>
        </pc:sldMkLst>
        <pc:spChg chg="mod">
          <ac:chgData name="Carel SG- JDE06" userId="S::carel.t@genstudents.org::8b08114b-9937-4954-8e0a-4cf6467bf85f" providerId="AD" clId="Web-{F9136335-DE8D-1036-588B-08125651E532}" dt="2025-04-09T09:03:39.157" v="25" actId="20577"/>
          <ac:spMkLst>
            <pc:docMk/>
            <pc:sldMk cId="0" sldId="279"/>
            <ac:spMk id="15" creationId="{00000000-0000-0000-0000-000000000000}"/>
          </ac:spMkLst>
        </pc:spChg>
      </pc:sldChg>
    </pc:docChg>
  </pc:docChgLst>
  <pc:docChgLst>
    <pc:chgData name="Jerom SG- JDE06" userId="S::jerom.l@genstudents.org::b42b694a-7087-456b-a160-4335146a8c20" providerId="AD" clId="Web-{3C34391D-DE1F-F2FF-70D4-095D75424CD8}"/>
    <pc:docChg chg="modSld">
      <pc:chgData name="Jerom SG- JDE06" userId="S::jerom.l@genstudents.org::b42b694a-7087-456b-a160-4335146a8c20" providerId="AD" clId="Web-{3C34391D-DE1F-F2FF-70D4-095D75424CD8}" dt="2025-04-09T05:27:46.671" v="113" actId="1076"/>
      <pc:docMkLst>
        <pc:docMk/>
      </pc:docMkLst>
      <pc:sldChg chg="modSp">
        <pc:chgData name="Jerom SG- JDE06" userId="S::jerom.l@genstudents.org::b42b694a-7087-456b-a160-4335146a8c20" providerId="AD" clId="Web-{3C34391D-DE1F-F2FF-70D4-095D75424CD8}" dt="2025-04-09T05:06:34.222" v="4" actId="20577"/>
        <pc:sldMkLst>
          <pc:docMk/>
          <pc:sldMk cId="0" sldId="263"/>
        </pc:sldMkLst>
        <pc:spChg chg="mod">
          <ac:chgData name="Jerom SG- JDE06" userId="S::jerom.l@genstudents.org::b42b694a-7087-456b-a160-4335146a8c20" providerId="AD" clId="Web-{3C34391D-DE1F-F2FF-70D4-095D75424CD8}" dt="2025-04-09T05:06:34.222" v="4" actId="20577"/>
          <ac:spMkLst>
            <pc:docMk/>
            <pc:sldMk cId="0" sldId="263"/>
            <ac:spMk id="16" creationId="{00000000-0000-0000-0000-000000000000}"/>
          </ac:spMkLst>
        </pc:spChg>
      </pc:sldChg>
      <pc:sldChg chg="modSp">
        <pc:chgData name="Jerom SG- JDE06" userId="S::jerom.l@genstudents.org::b42b694a-7087-456b-a160-4335146a8c20" providerId="AD" clId="Web-{3C34391D-DE1F-F2FF-70D4-095D75424CD8}" dt="2025-04-09T05:07:07.504" v="7" actId="14100"/>
        <pc:sldMkLst>
          <pc:docMk/>
          <pc:sldMk cId="0" sldId="264"/>
        </pc:sldMkLst>
        <pc:spChg chg="mod">
          <ac:chgData name="Jerom SG- JDE06" userId="S::jerom.l@genstudents.org::b42b694a-7087-456b-a160-4335146a8c20" providerId="AD" clId="Web-{3C34391D-DE1F-F2FF-70D4-095D75424CD8}" dt="2025-04-09T05:07:07.504" v="7" actId="14100"/>
          <ac:spMkLst>
            <pc:docMk/>
            <pc:sldMk cId="0" sldId="264"/>
            <ac:spMk id="16" creationId="{00000000-0000-0000-0000-000000000000}"/>
          </ac:spMkLst>
        </pc:spChg>
      </pc:sldChg>
      <pc:sldChg chg="modSp">
        <pc:chgData name="Jerom SG- JDE06" userId="S::jerom.l@genstudents.org::b42b694a-7087-456b-a160-4335146a8c20" providerId="AD" clId="Web-{3C34391D-DE1F-F2FF-70D4-095D75424CD8}" dt="2025-04-09T05:08:07.897" v="10" actId="14100"/>
        <pc:sldMkLst>
          <pc:docMk/>
          <pc:sldMk cId="0" sldId="277"/>
        </pc:sldMkLst>
        <pc:spChg chg="mod">
          <ac:chgData name="Jerom SG- JDE06" userId="S::jerom.l@genstudents.org::b42b694a-7087-456b-a160-4335146a8c20" providerId="AD" clId="Web-{3C34391D-DE1F-F2FF-70D4-095D75424CD8}" dt="2025-04-09T05:08:07.897" v="10" actId="14100"/>
          <ac:spMkLst>
            <pc:docMk/>
            <pc:sldMk cId="0" sldId="277"/>
            <ac:spMk id="19" creationId="{00000000-0000-0000-0000-000000000000}"/>
          </ac:spMkLst>
        </pc:spChg>
      </pc:sldChg>
      <pc:sldChg chg="addSp delSp modSp addAnim">
        <pc:chgData name="Jerom SG- JDE06" userId="S::jerom.l@genstudents.org::b42b694a-7087-456b-a160-4335146a8c20" providerId="AD" clId="Web-{3C34391D-DE1F-F2FF-70D4-095D75424CD8}" dt="2025-04-09T05:27:46.671" v="113" actId="1076"/>
        <pc:sldMkLst>
          <pc:docMk/>
          <pc:sldMk cId="0" sldId="279"/>
        </pc:sldMkLst>
        <pc:spChg chg="mod">
          <ac:chgData name="Jerom SG- JDE06" userId="S::jerom.l@genstudents.org::b42b694a-7087-456b-a160-4335146a8c20" providerId="AD" clId="Web-{3C34391D-DE1F-F2FF-70D4-095D75424CD8}" dt="2025-04-09T05:24:22.664" v="69" actId="20577"/>
          <ac:spMkLst>
            <pc:docMk/>
            <pc:sldMk cId="0" sldId="279"/>
            <ac:spMk id="15" creationId="{00000000-0000-0000-0000-000000000000}"/>
          </ac:spMkLst>
        </pc:spChg>
        <pc:spChg chg="add del mod">
          <ac:chgData name="Jerom SG- JDE06" userId="S::jerom.l@genstudents.org::b42b694a-7087-456b-a160-4335146a8c20" providerId="AD" clId="Web-{3C34391D-DE1F-F2FF-70D4-095D75424CD8}" dt="2025-04-09T05:10:10.245" v="29"/>
          <ac:spMkLst>
            <pc:docMk/>
            <pc:sldMk cId="0" sldId="279"/>
            <ac:spMk id="16" creationId="{1B7D40E3-4448-BBA3-07A4-15D72A3F741F}"/>
          </ac:spMkLst>
        </pc:spChg>
        <pc:spChg chg="add mod">
          <ac:chgData name="Jerom SG- JDE06" userId="S::jerom.l@genstudents.org::b42b694a-7087-456b-a160-4335146a8c20" providerId="AD" clId="Web-{3C34391D-DE1F-F2FF-70D4-095D75424CD8}" dt="2025-04-09T05:27:15.264" v="112" actId="14100"/>
          <ac:spMkLst>
            <pc:docMk/>
            <pc:sldMk cId="0" sldId="279"/>
            <ac:spMk id="17" creationId="{55BBC1F6-16C4-EA0D-46AF-382DD4132C63}"/>
          </ac:spMkLst>
        </pc:spChg>
        <pc:spChg chg="add mod">
          <ac:chgData name="Jerom SG- JDE06" userId="S::jerom.l@genstudents.org::b42b694a-7087-456b-a160-4335146a8c20" providerId="AD" clId="Web-{3C34391D-DE1F-F2FF-70D4-095D75424CD8}" dt="2025-04-09T05:27:46.671" v="113" actId="1076"/>
          <ac:spMkLst>
            <pc:docMk/>
            <pc:sldMk cId="0" sldId="279"/>
            <ac:spMk id="18" creationId="{7AF612AF-8A77-441A-C3ED-1504628EBAF1}"/>
          </ac:spMkLst>
        </pc:spChg>
      </pc:sldChg>
    </pc:docChg>
  </pc:docChgLst>
  <pc:docChgLst>
    <pc:chgData name="Jerom SG- JDE06" userId="S::jerom.l@genstudents.org::b42b694a-7087-456b-a160-4335146a8c20" providerId="AD" clId="Web-{3DC67FF8-D099-5AA0-DF1F-98339EC78443}"/>
    <pc:docChg chg="modSld">
      <pc:chgData name="Jerom SG- JDE06" userId="S::jerom.l@genstudents.org::b42b694a-7087-456b-a160-4335146a8c20" providerId="AD" clId="Web-{3DC67FF8-D099-5AA0-DF1F-98339EC78443}" dt="2025-04-10T07:36:58.338" v="258" actId="1076"/>
      <pc:docMkLst>
        <pc:docMk/>
      </pc:docMkLst>
      <pc:sldChg chg="modSp">
        <pc:chgData name="Jerom SG- JDE06" userId="S::jerom.l@genstudents.org::b42b694a-7087-456b-a160-4335146a8c20" providerId="AD" clId="Web-{3DC67FF8-D099-5AA0-DF1F-98339EC78443}" dt="2025-04-10T07:33:45.273" v="233" actId="14100"/>
        <pc:sldMkLst>
          <pc:docMk/>
          <pc:sldMk cId="0" sldId="258"/>
        </pc:sldMkLst>
        <pc:spChg chg="mod">
          <ac:chgData name="Jerom SG- JDE06" userId="S::jerom.l@genstudents.org::b42b694a-7087-456b-a160-4335146a8c20" providerId="AD" clId="Web-{3DC67FF8-D099-5AA0-DF1F-98339EC78443}" dt="2025-04-10T07:33:45.273" v="233" actId="14100"/>
          <ac:spMkLst>
            <pc:docMk/>
            <pc:sldMk cId="0" sldId="258"/>
            <ac:spMk id="15" creationId="{00000000-0000-0000-0000-000000000000}"/>
          </ac:spMkLst>
        </pc:spChg>
      </pc:sldChg>
      <pc:sldChg chg="modSp">
        <pc:chgData name="Jerom SG- JDE06" userId="S::jerom.l@genstudents.org::b42b694a-7087-456b-a160-4335146a8c20" providerId="AD" clId="Web-{3DC67FF8-D099-5AA0-DF1F-98339EC78443}" dt="2025-04-10T07:34:42.586" v="235" actId="20577"/>
        <pc:sldMkLst>
          <pc:docMk/>
          <pc:sldMk cId="0" sldId="260"/>
        </pc:sldMkLst>
        <pc:spChg chg="mod">
          <ac:chgData name="Jerom SG- JDE06" userId="S::jerom.l@genstudents.org::b42b694a-7087-456b-a160-4335146a8c20" providerId="AD" clId="Web-{3DC67FF8-D099-5AA0-DF1F-98339EC78443}" dt="2025-04-10T07:34:42.586" v="235" actId="20577"/>
          <ac:spMkLst>
            <pc:docMk/>
            <pc:sldMk cId="0" sldId="260"/>
            <ac:spMk id="16" creationId="{00000000-0000-0000-0000-000000000000}"/>
          </ac:spMkLst>
        </pc:spChg>
      </pc:sldChg>
      <pc:sldChg chg="modSp">
        <pc:chgData name="Jerom SG- JDE06" userId="S::jerom.l@genstudents.org::b42b694a-7087-456b-a160-4335146a8c20" providerId="AD" clId="Web-{3DC67FF8-D099-5AA0-DF1F-98339EC78443}" dt="2025-04-10T07:31:50.052" v="232" actId="1076"/>
        <pc:sldMkLst>
          <pc:docMk/>
          <pc:sldMk cId="0" sldId="277"/>
        </pc:sldMkLst>
        <pc:spChg chg="mod">
          <ac:chgData name="Jerom SG- JDE06" userId="S::jerom.l@genstudents.org::b42b694a-7087-456b-a160-4335146a8c20" providerId="AD" clId="Web-{3DC67FF8-D099-5AA0-DF1F-98339EC78443}" dt="2025-04-10T07:31:50.052" v="232" actId="1076"/>
          <ac:spMkLst>
            <pc:docMk/>
            <pc:sldMk cId="0" sldId="277"/>
            <ac:spMk id="18" creationId="{00000000-0000-0000-0000-000000000000}"/>
          </ac:spMkLst>
        </pc:spChg>
      </pc:sldChg>
      <pc:sldChg chg="modSp">
        <pc:chgData name="Jerom SG- JDE06" userId="S::jerom.l@genstudents.org::b42b694a-7087-456b-a160-4335146a8c20" providerId="AD" clId="Web-{3DC67FF8-D099-5AA0-DF1F-98339EC78443}" dt="2025-04-10T07:36:58.338" v="258" actId="1076"/>
        <pc:sldMkLst>
          <pc:docMk/>
          <pc:sldMk cId="0" sldId="279"/>
        </pc:sldMkLst>
        <pc:spChg chg="mod">
          <ac:chgData name="Jerom SG- JDE06" userId="S::jerom.l@genstudents.org::b42b694a-7087-456b-a160-4335146a8c20" providerId="AD" clId="Web-{3DC67FF8-D099-5AA0-DF1F-98339EC78443}" dt="2025-04-10T07:29:11.347" v="228" actId="20577"/>
          <ac:spMkLst>
            <pc:docMk/>
            <pc:sldMk cId="0" sldId="279"/>
            <ac:spMk id="15" creationId="{00000000-0000-0000-0000-000000000000}"/>
          </ac:spMkLst>
        </pc:spChg>
        <pc:spChg chg="mod">
          <ac:chgData name="Jerom SG- JDE06" userId="S::jerom.l@genstudents.org::b42b694a-7087-456b-a160-4335146a8c20" providerId="AD" clId="Web-{3DC67FF8-D099-5AA0-DF1F-98339EC78443}" dt="2025-04-10T07:29:29.316" v="229" actId="1076"/>
          <ac:spMkLst>
            <pc:docMk/>
            <pc:sldMk cId="0" sldId="279"/>
            <ac:spMk id="17" creationId="{55BBC1F6-16C4-EA0D-46AF-382DD4132C63}"/>
          </ac:spMkLst>
        </pc:spChg>
        <pc:spChg chg="mod">
          <ac:chgData name="Jerom SG- JDE06" userId="S::jerom.l@genstudents.org::b42b694a-7087-456b-a160-4335146a8c20" providerId="AD" clId="Web-{3DC67FF8-D099-5AA0-DF1F-98339EC78443}" dt="2025-04-10T07:36:58.338" v="258" actId="1076"/>
          <ac:spMkLst>
            <pc:docMk/>
            <pc:sldMk cId="0" sldId="279"/>
            <ac:spMk id="18" creationId="{7AF612AF-8A77-441A-C3ED-1504628EBAF1}"/>
          </ac:spMkLst>
        </pc:spChg>
      </pc:sldChg>
    </pc:docChg>
  </pc:docChgLst>
  <pc:docChgLst>
    <pc:chgData name="Carel SG- JDE06" userId="S::carel.t@genstudents.org::8b08114b-9937-4954-8e0a-4cf6467bf85f" providerId="AD" clId="Web-{351B3826-1C26-AA3C-90ED-3CDC81681F9D}"/>
    <pc:docChg chg="modSld">
      <pc:chgData name="Carel SG- JDE06" userId="S::carel.t@genstudents.org::8b08114b-9937-4954-8e0a-4cf6467bf85f" providerId="AD" clId="Web-{351B3826-1C26-AA3C-90ED-3CDC81681F9D}" dt="2025-04-10T06:56:58.541" v="9" actId="1076"/>
      <pc:docMkLst>
        <pc:docMk/>
      </pc:docMkLst>
      <pc:sldChg chg="modSp">
        <pc:chgData name="Carel SG- JDE06" userId="S::carel.t@genstudents.org::8b08114b-9937-4954-8e0a-4cf6467bf85f" providerId="AD" clId="Web-{351B3826-1C26-AA3C-90ED-3CDC81681F9D}" dt="2025-04-10T06:56:58.541" v="9" actId="1076"/>
        <pc:sldMkLst>
          <pc:docMk/>
          <pc:sldMk cId="0" sldId="279"/>
        </pc:sldMkLst>
        <pc:spChg chg="mod">
          <ac:chgData name="Carel SG- JDE06" userId="S::carel.t@genstudents.org::8b08114b-9937-4954-8e0a-4cf6467bf85f" providerId="AD" clId="Web-{351B3826-1C26-AA3C-90ED-3CDC81681F9D}" dt="2025-04-10T06:56:58.541" v="9" actId="1076"/>
          <ac:spMkLst>
            <pc:docMk/>
            <pc:sldMk cId="0" sldId="279"/>
            <ac:spMk id="17" creationId="{55BBC1F6-16C4-EA0D-46AF-382DD4132C6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071735"/>
          </a:xfrm>
          <a:custGeom>
            <a:avLst/>
            <a:gdLst/>
            <a:ahLst/>
            <a:cxnLst/>
            <a:rect l="l" t="t" r="r" b="b"/>
            <a:pathLst>
              <a:path w="18288000" h="10071735">
                <a:moveTo>
                  <a:pt x="0" y="0"/>
                </a:moveTo>
                <a:lnTo>
                  <a:pt x="18288000" y="0"/>
                </a:lnTo>
                <a:lnTo>
                  <a:pt x="18288000" y="10071735"/>
                </a:lnTo>
                <a:lnTo>
                  <a:pt x="0" y="100717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93" r="-99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4706032"/>
            <a:ext cx="7390502" cy="4443539"/>
          </a:xfrm>
          <a:custGeom>
            <a:avLst/>
            <a:gdLst/>
            <a:ahLst/>
            <a:cxnLst/>
            <a:rect l="l" t="t" r="r" b="b"/>
            <a:pathLst>
              <a:path w="7390502" h="4443539">
                <a:moveTo>
                  <a:pt x="0" y="0"/>
                </a:moveTo>
                <a:lnTo>
                  <a:pt x="7390502" y="0"/>
                </a:lnTo>
                <a:lnTo>
                  <a:pt x="7390502" y="4443539"/>
                </a:lnTo>
                <a:lnTo>
                  <a:pt x="0" y="44435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875411" y="1693058"/>
            <a:ext cx="8537178" cy="1392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sz="8192" b="1">
                <a:solidFill>
                  <a:srgbClr val="FAE7BC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INTERIM PROJECT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35664" y="3776545"/>
            <a:ext cx="12454772" cy="612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96"/>
              </a:lnSpc>
            </a:pPr>
            <a:r>
              <a:rPr lang="en-US" sz="3640">
                <a:solidFill>
                  <a:srgbClr val="FFFFFF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Singapore Airlines Customer Satisfaction Analysis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452866" y="2806149"/>
            <a:ext cx="4219001" cy="512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8"/>
              </a:lnSpc>
            </a:pPr>
            <a:r>
              <a:rPr lang="en-US" sz="3056">
                <a:solidFill>
                  <a:srgbClr val="FFFFFF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By The Data Triad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05624" y="75616"/>
            <a:ext cx="10888689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DATABASE DESIGN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302864" y="2371829"/>
            <a:ext cx="4431357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Schema Overview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302864" y="3313639"/>
            <a:ext cx="10793473" cy="2328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Two PostgreSQL schemas:</a:t>
            </a:r>
          </a:p>
          <a:p>
            <a:pPr marL="647700" lvl="1" indent="-323850" algn="just">
              <a:lnSpc>
                <a:spcPts val="48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sia_source: stores clean, transformed data</a:t>
            </a:r>
          </a:p>
          <a:p>
            <a:pPr marL="647700" lvl="1" indent="-323850" algn="just">
              <a:lnSpc>
                <a:spcPts val="48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sia_normalised: stores our relational model</a:t>
            </a:r>
          </a:p>
          <a:p>
            <a:pPr algn="r">
              <a:lnSpc>
                <a:spcPts val="4759"/>
              </a:lnSpc>
            </a:pPr>
            <a:endParaRPr lang="en-US" sz="3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302864" y="5490742"/>
            <a:ext cx="8333141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Why Normalise to 3NF?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109114" y="6227553"/>
            <a:ext cx="12818120" cy="1987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8883" lvl="1" indent="-269442" algn="l">
              <a:lnSpc>
                <a:spcPts val="3993"/>
              </a:lnSpc>
              <a:buFont typeface="Arial"/>
              <a:buChar char="•"/>
            </a:pPr>
            <a:r>
              <a:rPr lang="en-US" sz="249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Improve query efficiency </a:t>
            </a:r>
          </a:p>
          <a:p>
            <a:pPr marL="538883" lvl="1" indent="-269442" algn="l">
              <a:lnSpc>
                <a:spcPts val="3993"/>
              </a:lnSpc>
              <a:buFont typeface="Arial"/>
              <a:buChar char="•"/>
            </a:pPr>
            <a:r>
              <a:rPr lang="en-US" sz="249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Eliminate redundancy</a:t>
            </a:r>
          </a:p>
          <a:p>
            <a:pPr marL="538883" lvl="1" indent="-269442" algn="l">
              <a:lnSpc>
                <a:spcPts val="3993"/>
              </a:lnSpc>
              <a:buFont typeface="Arial"/>
              <a:buChar char="•"/>
            </a:pPr>
            <a:r>
              <a:rPr lang="en-US" sz="249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Support future scalability of the system (e.g., adding other airlines' reviews later)</a:t>
            </a:r>
          </a:p>
          <a:p>
            <a:pPr algn="l">
              <a:lnSpc>
                <a:spcPts val="3993"/>
              </a:lnSpc>
            </a:pPr>
            <a:endParaRPr lang="en-US" sz="2495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8" name="Freeform 18"/>
          <p:cNvSpPr/>
          <p:nvPr/>
        </p:nvSpPr>
        <p:spPr>
          <a:xfrm>
            <a:off x="2509733" y="0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7"/>
                </a:lnTo>
                <a:lnTo>
                  <a:pt x="0" y="17050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89365" y="54171"/>
            <a:ext cx="6909270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TABLES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569057" y="1928915"/>
            <a:ext cx="16349533" cy="7940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 traveller_type -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Stores unique traveller categories.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Primary Key: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traveller_type_id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 attribute -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type_of_traveller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seat_type -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Stores unique seat types mentioned in reviews.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Primary Key: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seat_type_id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 attribute -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seat_type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 sia_users -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Stores review-level details including user name, rating, comments, and trip metadata.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Primary Key: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sia_user_id (surrogate)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Foreign Keys: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traveller_type_id → traveller_type(traveller_type_id)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seat_type_id → seat_type(seat_type_id)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 user_ratings -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Stores sub-rating metrics such as seat comfort, food quality, staff service, etc.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Primary Key: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rating_id (surrogate)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Foreign Key: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sia_user_id → sia_users(sia_user_id)</a:t>
            </a:r>
          </a:p>
          <a:p>
            <a:pPr algn="r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5" name="Freeform 15"/>
          <p:cNvSpPr/>
          <p:nvPr/>
        </p:nvSpPr>
        <p:spPr>
          <a:xfrm>
            <a:off x="2383103" y="72486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7"/>
                </a:lnTo>
                <a:lnTo>
                  <a:pt x="0" y="17050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0" y="2183112"/>
            <a:ext cx="18288000" cy="6926580"/>
          </a:xfrm>
          <a:custGeom>
            <a:avLst/>
            <a:gdLst/>
            <a:ahLst/>
            <a:cxnLst/>
            <a:rect l="l" t="t" r="r" b="b"/>
            <a:pathLst>
              <a:path w="18288000" h="6926580">
                <a:moveTo>
                  <a:pt x="0" y="0"/>
                </a:moveTo>
                <a:lnTo>
                  <a:pt x="18288000" y="0"/>
                </a:lnTo>
                <a:lnTo>
                  <a:pt x="18288000" y="6926580"/>
                </a:lnTo>
                <a:lnTo>
                  <a:pt x="0" y="69265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4277891" y="86341"/>
            <a:ext cx="9732218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NORMALISATION</a:t>
            </a:r>
          </a:p>
        </p:txBody>
      </p:sp>
      <p:sp>
        <p:nvSpPr>
          <p:cNvPr id="15" name="Freeform 15"/>
          <p:cNvSpPr/>
          <p:nvPr/>
        </p:nvSpPr>
        <p:spPr>
          <a:xfrm>
            <a:off x="2094339" y="10726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7"/>
                </a:lnTo>
                <a:lnTo>
                  <a:pt x="0" y="17050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90809" y="251777"/>
            <a:ext cx="9506382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ERD DIAGRAM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32124" y="6986937"/>
            <a:ext cx="16767533" cy="2758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Entity Relationships</a:t>
            </a:r>
          </a:p>
          <a:p>
            <a:pPr marL="518160" lvl="1" indent="-259080" algn="just">
              <a:lnSpc>
                <a:spcPts val="3840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One-to-Many from </a:t>
            </a:r>
            <a:r>
              <a:rPr lang="en-US" sz="2400" b="1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traveller_type</a:t>
            </a: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to </a:t>
            </a:r>
            <a:r>
              <a:rPr lang="en-US" sz="2400" b="1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sia_users</a:t>
            </a: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One </a:t>
            </a:r>
            <a:r>
              <a:rPr lang="en-US" sz="240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traveller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type can be linked to multiple user reviews.</a:t>
            </a:r>
          </a:p>
          <a:p>
            <a:pPr marL="518160" lvl="1" indent="-259080" algn="just">
              <a:lnSpc>
                <a:spcPts val="3840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One-to-Many from </a:t>
            </a:r>
            <a:r>
              <a:rPr lang="en-US" sz="2400" b="1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seat_type</a:t>
            </a: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to </a:t>
            </a:r>
            <a:r>
              <a:rPr lang="en-US" sz="2400" b="1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sia_users</a:t>
            </a: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One seat type can be associated with many users.</a:t>
            </a:r>
          </a:p>
          <a:p>
            <a:pPr marL="518160" lvl="1" indent="-259080" algn="l">
              <a:lnSpc>
                <a:spcPts val="3840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One-to-One from </a:t>
            </a:r>
            <a:r>
              <a:rPr lang="en-US" sz="2400" b="1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sia_users</a:t>
            </a: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to </a:t>
            </a:r>
            <a:r>
              <a:rPr lang="en-US" sz="2400" b="1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user_ratings</a:t>
            </a: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Each user ID represents a unique review entry and has only  one set of ratings.</a:t>
            </a:r>
          </a:p>
          <a:p>
            <a:pPr algn="just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2150798" y="176162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6"/>
                </a:lnTo>
                <a:lnTo>
                  <a:pt x="0" y="17050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pic>
        <p:nvPicPr>
          <p:cNvPr id="18" name="Picture 17" descr="A blue rectangular object with black text&#10;&#10;Description automatically generated">
            <a:extLst>
              <a:ext uri="{FF2B5EF4-FFF2-40B4-BE49-F238E27FC236}">
                <a16:creationId xmlns:a16="http://schemas.microsoft.com/office/drawing/2014/main" id="{7F44564E-FBEF-7303-681F-ED3661E30D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2495683"/>
            <a:ext cx="16036066" cy="444979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569057" y="5589270"/>
            <a:ext cx="9023465" cy="4053321"/>
          </a:xfrm>
          <a:custGeom>
            <a:avLst/>
            <a:gdLst/>
            <a:ahLst/>
            <a:cxnLst/>
            <a:rect l="l" t="t" r="r" b="b"/>
            <a:pathLst>
              <a:path w="9023465" h="4053321">
                <a:moveTo>
                  <a:pt x="0" y="0"/>
                </a:moveTo>
                <a:lnTo>
                  <a:pt x="9023466" y="0"/>
                </a:lnTo>
                <a:lnTo>
                  <a:pt x="9023466" y="4053321"/>
                </a:lnTo>
                <a:lnTo>
                  <a:pt x="0" y="40533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991303" y="-123825"/>
            <a:ext cx="14305394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CHALLENGES FACED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75597" y="904240"/>
            <a:ext cx="17124195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l">
              <a:lnSpc>
                <a:spcPts val="5040"/>
              </a:lnSpc>
              <a:buAutoNum type="arabicPeriod"/>
            </a:pPr>
            <a:r>
              <a:rPr lang="en-US" sz="36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Schemas Not Created in Target PostgreSQL Database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87388" y="1615225"/>
            <a:ext cx="13818009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Problem: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After creating the "interim_project" database, schemas like sia_source and sia_normalised were not being created despite no errors being thrown.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787388" y="4747260"/>
            <a:ext cx="13462099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Solution: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Implemented connection pooling using SQLAlchemy's create_engine() parameters: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87388" y="2851677"/>
            <a:ext cx="15304970" cy="1653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Root Cause: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default SQLAlchemy connection settings didn't maintain persistent or properly managed connections. This caused issues especially when multiple metadata operations (like CREATE SCHEMA, CREATE TABLE) were queued rapidly — the connection might be dropped or invalidated between operations. 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592523" y="5635703"/>
            <a:ext cx="7188833" cy="4168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pool_size=5 ensures at least 5 open connections are reused.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max_overflow=10 allows temporary overflow if needed.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pool_pre_ping=True validates a connection before using it — avoiding broken pipe issues.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isolation_level="AUTOCOMMIT" allows DDL statements like CREATE SCHEMA to execute without needing explicit commit() calls.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991303" y="1632585"/>
            <a:ext cx="7545322" cy="8190308"/>
          </a:xfrm>
          <a:custGeom>
            <a:avLst/>
            <a:gdLst/>
            <a:ahLst/>
            <a:cxnLst/>
            <a:rect l="l" t="t" r="r" b="b"/>
            <a:pathLst>
              <a:path w="7545322" h="8190308">
                <a:moveTo>
                  <a:pt x="0" y="0"/>
                </a:moveTo>
                <a:lnTo>
                  <a:pt x="7545321" y="0"/>
                </a:lnTo>
                <a:lnTo>
                  <a:pt x="7545321" y="8190308"/>
                </a:lnTo>
                <a:lnTo>
                  <a:pt x="0" y="81903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991303" y="-123825"/>
            <a:ext cx="14305394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CHALLENGES FACED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87388" y="962025"/>
            <a:ext cx="17124195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Mapping Foreign Keys from Source to Normalized Tables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349486" y="1887568"/>
            <a:ext cx="5947211" cy="7910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Problem:</a:t>
            </a: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Needed to replace string values (type_of_traveller, seat_type) in sia_source.sia_users with integer foreign keys (traveller_type_id, seat_type_id) during insertion into sia_users.</a:t>
            </a: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349486" y="5814408"/>
            <a:ext cx="6021076" cy="5203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Solution: </a:t>
            </a:r>
            <a:r>
              <a:rPr lang="en-US" sz="2799" b="1">
                <a:solidFill>
                  <a:srgbClr val="000000"/>
                </a:solidFill>
                <a:latin typeface="Canva Sans"/>
                <a:ea typeface="Canva Sans Bold"/>
                <a:cs typeface="Canva Sans Bold"/>
                <a:sym typeface="Canva Sans"/>
              </a:rPr>
              <a:t>Used </a:t>
            </a: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LEFT JOINs to efficiently and clearly fetch the correct </a:t>
            </a:r>
            <a:r>
              <a:rPr lang="en-US" sz="2799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traveller_type_id</a:t>
            </a: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and </a:t>
            </a:r>
            <a:r>
              <a:rPr lang="en-US" sz="2799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seat_type_id</a:t>
            </a: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from the lookup tables (</a:t>
            </a:r>
            <a:r>
              <a:rPr lang="en-US" sz="2799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traveller_type</a:t>
            </a: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2799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seat_type</a:t>
            </a: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) during insertion into </a:t>
            </a:r>
            <a:r>
              <a:rPr lang="en-US" sz="2799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sia_users</a:t>
            </a: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1424"/>
              </a:lnSpc>
            </a:pPr>
            <a:endParaRPr lang="en-US" sz="27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89612" y="251777"/>
            <a:ext cx="10407332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IMPROVEMENTS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401436" y="1881290"/>
            <a:ext cx="15857864" cy="6292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840"/>
              </a:lnSpc>
              <a:buAutoNum type="arabicPeriod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Introduce Star Schema for Analytics -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While the current Entity-Relationship Diagram (ERD) and normalized database design are ideal for maintaining data integrity and scalability, future expansion into business intelligence (BI) tools or dashboarding may benefit from implementing a star schema.</a:t>
            </a:r>
          </a:p>
          <a:p>
            <a:pPr marL="1036320" lvl="2" indent="-345440" algn="l">
              <a:lnSpc>
                <a:spcPts val="3840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This would involve creating a fact table (e.g., </a:t>
            </a:r>
            <a:r>
              <a:rPr lang="en-US" sz="240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fact_reviews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) to capture measurable events such as sentiment scores and ratings.</a:t>
            </a:r>
          </a:p>
          <a:p>
            <a:pPr marL="1036320" lvl="2" indent="-345440" algn="l">
              <a:lnSpc>
                <a:spcPts val="3840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Related dimension tables (e.g., </a:t>
            </a:r>
            <a:r>
              <a:rPr lang="en-US" sz="240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dim_airline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240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dim_date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) can provide context to support faster and more flexible queries.</a:t>
            </a:r>
          </a:p>
          <a:p>
            <a:pPr marL="1036320" lvl="2" indent="-345440" algn="l">
              <a:lnSpc>
                <a:spcPts val="3840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star schema structure simplifies analytical queries, improves performance in BI tools like Tableau or Power BI, and supports trend reporting and aggregations more efficiently.</a:t>
            </a:r>
          </a:p>
          <a:p>
            <a:pPr marL="518160" lvl="1" indent="-259080" algn="l">
              <a:lnSpc>
                <a:spcPts val="3840"/>
              </a:lnSpc>
              <a:buAutoNum type="arabicPeriod"/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 Support for Multi-Airline Reviews - 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Extend the schema to include an airline table and associated foreign key in </a:t>
            </a:r>
            <a:r>
              <a:rPr lang="en-US" sz="240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sia_users</a:t>
            </a:r>
            <a:r>
              <a:rPr lang="en-US" sz="2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to support scraping and storing reviews for multiple airlines beyond Singapore Airlines.</a:t>
            </a:r>
          </a:p>
          <a:p>
            <a:pPr algn="r">
              <a:lnSpc>
                <a:spcPts val="3840"/>
              </a:lnSpc>
            </a:pPr>
            <a:endParaRPr lang="en-US" sz="24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5" name="Freeform 15"/>
          <p:cNvSpPr/>
          <p:nvPr/>
        </p:nvSpPr>
        <p:spPr>
          <a:xfrm>
            <a:off x="2250199" y="71438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7"/>
                </a:lnTo>
                <a:lnTo>
                  <a:pt x="0" y="17050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2025880" y="1694338"/>
            <a:ext cx="6211315" cy="3540450"/>
          </a:xfrm>
          <a:custGeom>
            <a:avLst/>
            <a:gdLst/>
            <a:ahLst/>
            <a:cxnLst/>
            <a:rect l="l" t="t" r="r" b="b"/>
            <a:pathLst>
              <a:path w="6211315" h="3540450">
                <a:moveTo>
                  <a:pt x="0" y="0"/>
                </a:moveTo>
                <a:lnTo>
                  <a:pt x="6211315" y="0"/>
                </a:lnTo>
                <a:lnTo>
                  <a:pt x="6211315" y="3540449"/>
                </a:lnTo>
                <a:lnTo>
                  <a:pt x="0" y="35404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567726" y="1603050"/>
            <a:ext cx="6230262" cy="3540450"/>
          </a:xfrm>
          <a:custGeom>
            <a:avLst/>
            <a:gdLst/>
            <a:ahLst/>
            <a:cxnLst/>
            <a:rect l="l" t="t" r="r" b="b"/>
            <a:pathLst>
              <a:path w="6230262" h="3540450">
                <a:moveTo>
                  <a:pt x="0" y="0"/>
                </a:moveTo>
                <a:lnTo>
                  <a:pt x="6230261" y="0"/>
                </a:lnTo>
                <a:lnTo>
                  <a:pt x="6230261" y="3540450"/>
                </a:lnTo>
                <a:lnTo>
                  <a:pt x="0" y="35404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4484"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435707" y="5463387"/>
            <a:ext cx="7025257" cy="3717406"/>
          </a:xfrm>
          <a:custGeom>
            <a:avLst/>
            <a:gdLst/>
            <a:ahLst/>
            <a:cxnLst/>
            <a:rect l="l" t="t" r="r" b="b"/>
            <a:pathLst>
              <a:path w="7025257" h="3717406">
                <a:moveTo>
                  <a:pt x="0" y="0"/>
                </a:moveTo>
                <a:lnTo>
                  <a:pt x="7025257" y="0"/>
                </a:lnTo>
                <a:lnTo>
                  <a:pt x="7025257" y="3717406"/>
                </a:lnTo>
                <a:lnTo>
                  <a:pt x="0" y="37174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1989"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9001559" y="5267763"/>
            <a:ext cx="5419028" cy="3990537"/>
          </a:xfrm>
          <a:custGeom>
            <a:avLst/>
            <a:gdLst/>
            <a:ahLst/>
            <a:cxnLst/>
            <a:rect l="l" t="t" r="r" b="b"/>
            <a:pathLst>
              <a:path w="5419028" h="3990537">
                <a:moveTo>
                  <a:pt x="0" y="0"/>
                </a:moveTo>
                <a:lnTo>
                  <a:pt x="5419028" y="0"/>
                </a:lnTo>
                <a:lnTo>
                  <a:pt x="5419028" y="3990537"/>
                </a:lnTo>
                <a:lnTo>
                  <a:pt x="0" y="39905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r="-1222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3912104" y="105130"/>
            <a:ext cx="12806838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SQL QUERIES EXAMPLES</a:t>
            </a:r>
          </a:p>
        </p:txBody>
      </p:sp>
      <p:sp>
        <p:nvSpPr>
          <p:cNvPr id="18" name="Freeform 18"/>
          <p:cNvSpPr/>
          <p:nvPr/>
        </p:nvSpPr>
        <p:spPr>
          <a:xfrm>
            <a:off x="2253833" y="0"/>
            <a:ext cx="1658271" cy="1506575"/>
          </a:xfrm>
          <a:custGeom>
            <a:avLst/>
            <a:gdLst/>
            <a:ahLst/>
            <a:cxnLst/>
            <a:rect l="l" t="t" r="r" b="b"/>
            <a:pathLst>
              <a:path w="1658271" h="1506575">
                <a:moveTo>
                  <a:pt x="0" y="0"/>
                </a:moveTo>
                <a:lnTo>
                  <a:pt x="1658271" y="0"/>
                </a:lnTo>
                <a:lnTo>
                  <a:pt x="1658271" y="1506575"/>
                </a:lnTo>
                <a:lnTo>
                  <a:pt x="0" y="150657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b="-13175"/>
            </a:stretch>
          </a:blipFill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126868" y="1805020"/>
            <a:ext cx="5805729" cy="5818746"/>
            <a:chOff x="0" y="0"/>
            <a:chExt cx="7740973" cy="7758329"/>
          </a:xfrm>
        </p:grpSpPr>
        <p:sp>
          <p:nvSpPr>
            <p:cNvPr id="14" name="Freeform 14"/>
            <p:cNvSpPr/>
            <p:nvPr/>
          </p:nvSpPr>
          <p:spPr>
            <a:xfrm>
              <a:off x="25400" y="0"/>
              <a:ext cx="6975367" cy="4333447"/>
            </a:xfrm>
            <a:custGeom>
              <a:avLst/>
              <a:gdLst/>
              <a:ahLst/>
              <a:cxnLst/>
              <a:rect l="l" t="t" r="r" b="b"/>
              <a:pathLst>
                <a:path w="6975367" h="4333447">
                  <a:moveTo>
                    <a:pt x="0" y="0"/>
                  </a:moveTo>
                  <a:lnTo>
                    <a:pt x="6975367" y="0"/>
                  </a:lnTo>
                  <a:lnTo>
                    <a:pt x="6975367" y="4333447"/>
                  </a:lnTo>
                  <a:lnTo>
                    <a:pt x="0" y="4333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0" y="4333447"/>
              <a:ext cx="7740973" cy="3424882"/>
            </a:xfrm>
            <a:custGeom>
              <a:avLst/>
              <a:gdLst/>
              <a:ahLst/>
              <a:cxnLst/>
              <a:rect l="l" t="t" r="r" b="b"/>
              <a:pathLst>
                <a:path w="7740973" h="3424882">
                  <a:moveTo>
                    <a:pt x="0" y="0"/>
                  </a:moveTo>
                  <a:lnTo>
                    <a:pt x="7740973" y="0"/>
                  </a:lnTo>
                  <a:lnTo>
                    <a:pt x="7740973" y="3424882"/>
                  </a:lnTo>
                  <a:lnTo>
                    <a:pt x="0" y="34248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630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9521745" y="2034461"/>
            <a:ext cx="6511077" cy="7142661"/>
            <a:chOff x="0" y="0"/>
            <a:chExt cx="8681437" cy="952354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681437" cy="4145386"/>
            </a:xfrm>
            <a:custGeom>
              <a:avLst/>
              <a:gdLst/>
              <a:ahLst/>
              <a:cxnLst/>
              <a:rect l="l" t="t" r="r" b="b"/>
              <a:pathLst>
                <a:path w="8681437" h="4145386">
                  <a:moveTo>
                    <a:pt x="0" y="0"/>
                  </a:moveTo>
                  <a:lnTo>
                    <a:pt x="8681437" y="0"/>
                  </a:lnTo>
                  <a:lnTo>
                    <a:pt x="8681437" y="4145386"/>
                  </a:lnTo>
                  <a:lnTo>
                    <a:pt x="0" y="41453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11964" y="4145386"/>
              <a:ext cx="6307512" cy="5378162"/>
            </a:xfrm>
            <a:custGeom>
              <a:avLst/>
              <a:gdLst/>
              <a:ahLst/>
              <a:cxnLst/>
              <a:rect l="l" t="t" r="r" b="b"/>
              <a:pathLst>
                <a:path w="6307512" h="5378162">
                  <a:moveTo>
                    <a:pt x="0" y="0"/>
                  </a:moveTo>
                  <a:lnTo>
                    <a:pt x="6307512" y="0"/>
                  </a:lnTo>
                  <a:lnTo>
                    <a:pt x="6307512" y="5378162"/>
                  </a:lnTo>
                  <a:lnTo>
                    <a:pt x="0" y="53781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800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3770957" y="105130"/>
            <a:ext cx="12947986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SQL QUERIES EXAMPLES</a:t>
            </a:r>
          </a:p>
        </p:txBody>
      </p:sp>
      <p:sp>
        <p:nvSpPr>
          <p:cNvPr id="20" name="Freeform 20"/>
          <p:cNvSpPr/>
          <p:nvPr/>
        </p:nvSpPr>
        <p:spPr>
          <a:xfrm>
            <a:off x="2112686" y="29514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7"/>
                </a:lnTo>
                <a:lnTo>
                  <a:pt x="0" y="170507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52679" y="105130"/>
            <a:ext cx="11284840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POINTS OF INTEREST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5784059" y="2709819"/>
            <a:ext cx="11301259" cy="5890781"/>
          </a:xfrm>
          <a:custGeom>
            <a:avLst/>
            <a:gdLst/>
            <a:ahLst/>
            <a:cxnLst/>
            <a:rect l="l" t="t" r="r" b="b"/>
            <a:pathLst>
              <a:path w="11301259" h="5890781">
                <a:moveTo>
                  <a:pt x="0" y="0"/>
                </a:moveTo>
                <a:lnTo>
                  <a:pt x="11301259" y="0"/>
                </a:lnTo>
                <a:lnTo>
                  <a:pt x="11301259" y="5890781"/>
                </a:lnTo>
                <a:lnTo>
                  <a:pt x="0" y="58907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368090" y="2643144"/>
            <a:ext cx="4415969" cy="5581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98"/>
              </a:lnSpc>
            </a:pPr>
            <a:r>
              <a:rPr lang="en-US" sz="378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Sentiment Distribution: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Avg sentiment score: 0.19 (slightly positive)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Indicates general satisfaction with room for improvement.</a:t>
            </a:r>
          </a:p>
        </p:txBody>
      </p:sp>
      <p:sp>
        <p:nvSpPr>
          <p:cNvPr id="16" name="Freeform 16"/>
          <p:cNvSpPr/>
          <p:nvPr/>
        </p:nvSpPr>
        <p:spPr>
          <a:xfrm>
            <a:off x="1981733" y="29514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7"/>
                </a:lnTo>
                <a:lnTo>
                  <a:pt x="0" y="17050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5730650" y="2723576"/>
            <a:ext cx="8721080" cy="661417"/>
          </a:xfrm>
          <a:custGeom>
            <a:avLst/>
            <a:gdLst/>
            <a:ahLst/>
            <a:cxnLst/>
            <a:rect l="l" t="t" r="r" b="b"/>
            <a:pathLst>
              <a:path w="8721080" h="661417">
                <a:moveTo>
                  <a:pt x="0" y="0"/>
                </a:moveTo>
                <a:lnTo>
                  <a:pt x="8721079" y="0"/>
                </a:lnTo>
                <a:lnTo>
                  <a:pt x="8721079" y="661417"/>
                </a:lnTo>
                <a:lnTo>
                  <a:pt x="0" y="6614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067" t="-3064" r="-2946" b="-15323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3169521" y="2685476"/>
            <a:ext cx="11301259" cy="4916048"/>
          </a:xfrm>
          <a:custGeom>
            <a:avLst/>
            <a:gdLst/>
            <a:ahLst/>
            <a:cxnLst/>
            <a:rect l="l" t="t" r="r" b="b"/>
            <a:pathLst>
              <a:path w="11301259" h="4916048">
                <a:moveTo>
                  <a:pt x="0" y="0"/>
                </a:moveTo>
                <a:lnTo>
                  <a:pt x="11301258" y="0"/>
                </a:lnTo>
                <a:lnTo>
                  <a:pt x="11301258" y="4916048"/>
                </a:lnTo>
                <a:lnTo>
                  <a:pt x="0" y="49160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4875411" y="1021158"/>
            <a:ext cx="8537178" cy="1395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sz="8192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CONTENTS PAGE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149843" y="2819334"/>
            <a:ext cx="348561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PROJECT GOALS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677238" y="3864226"/>
            <a:ext cx="348561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DATA SOURCES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849908" y="4905626"/>
            <a:ext cx="348561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METHODOLOGIES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677238" y="5947027"/>
            <a:ext cx="501600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ANALYSIS &amp; CHALLENGES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149843" y="6977412"/>
            <a:ext cx="348561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CONCLUSION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62893" y="336272"/>
            <a:ext cx="10494414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POINTS OF INTEREST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778590" y="1967015"/>
            <a:ext cx="4750120" cy="7126189"/>
          </a:xfrm>
          <a:custGeom>
            <a:avLst/>
            <a:gdLst/>
            <a:ahLst/>
            <a:cxnLst/>
            <a:rect l="l" t="t" r="r" b="b"/>
            <a:pathLst>
              <a:path w="4750120" h="7126189">
                <a:moveTo>
                  <a:pt x="0" y="0"/>
                </a:moveTo>
                <a:lnTo>
                  <a:pt x="4750120" y="0"/>
                </a:lnTo>
                <a:lnTo>
                  <a:pt x="4750120" y="7126189"/>
                </a:lnTo>
                <a:lnTo>
                  <a:pt x="0" y="71261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372" b="-10292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8784263" y="2403200"/>
            <a:ext cx="7933395" cy="5971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98"/>
              </a:lnSpc>
            </a:pPr>
            <a:r>
              <a:rPr lang="en-US" sz="378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Word Cloud Insights:</a:t>
            </a:r>
          </a:p>
          <a:p>
            <a:pPr algn="just">
              <a:lnSpc>
                <a:spcPts val="5298"/>
              </a:lnSpc>
            </a:pPr>
            <a:endParaRPr lang="en-US" sz="3784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817059" lvl="1" indent="-408529" algn="just">
              <a:lnSpc>
                <a:spcPts val="5298"/>
              </a:lnSpc>
              <a:buFont typeface="Arial"/>
              <a:buChar char="•"/>
            </a:pPr>
            <a:r>
              <a:rPr lang="en-US" sz="378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Negative </a:t>
            </a:r>
            <a:r>
              <a:rPr lang="en-US" sz="378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reviews highlight terms such as </a:t>
            </a:r>
            <a:r>
              <a:rPr lang="en-US" sz="378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‘delay’</a:t>
            </a:r>
            <a:r>
              <a:rPr lang="en-US" sz="378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378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‘poor’</a:t>
            </a:r>
            <a:r>
              <a:rPr lang="en-US" sz="378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lang="en-US" sz="378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‘uncomfortable’</a:t>
            </a:r>
            <a:r>
              <a:rPr lang="en-US" sz="378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  <a:p>
            <a:pPr algn="just">
              <a:lnSpc>
                <a:spcPts val="5298"/>
              </a:lnSpc>
            </a:pPr>
            <a:endParaRPr lang="en-US" sz="3784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817059" lvl="1" indent="-408529" algn="just">
              <a:lnSpc>
                <a:spcPts val="5298"/>
              </a:lnSpc>
              <a:spcBef>
                <a:spcPct val="0"/>
              </a:spcBef>
              <a:buFont typeface="Arial"/>
              <a:buChar char="•"/>
            </a:pPr>
            <a:r>
              <a:rPr lang="en-US" sz="378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Positive</a:t>
            </a:r>
            <a:r>
              <a:rPr lang="en-US" sz="378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reviews frequently mention terms like </a:t>
            </a:r>
            <a:r>
              <a:rPr lang="en-US" sz="378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‘friendly</a:t>
            </a:r>
            <a:r>
              <a:rPr lang="en-US" sz="378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’, ‘</a:t>
            </a:r>
            <a:r>
              <a:rPr lang="en-US" sz="378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comfortable</a:t>
            </a:r>
            <a:r>
              <a:rPr lang="en-US" sz="378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’ and </a:t>
            </a:r>
            <a:r>
              <a:rPr lang="en-US" sz="378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‘excellent</a:t>
            </a:r>
            <a:r>
              <a:rPr lang="en-US" sz="378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’.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149366" y="3037548"/>
            <a:ext cx="218850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Overall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255034" y="5588549"/>
            <a:ext cx="218850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Negative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255034" y="8139550"/>
            <a:ext cx="218850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Positive</a:t>
            </a:r>
          </a:p>
        </p:txBody>
      </p:sp>
      <p:sp>
        <p:nvSpPr>
          <p:cNvPr id="19" name="Freeform 19"/>
          <p:cNvSpPr/>
          <p:nvPr/>
        </p:nvSpPr>
        <p:spPr>
          <a:xfrm>
            <a:off x="2185497" y="0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7"/>
                </a:lnTo>
                <a:lnTo>
                  <a:pt x="0" y="17050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210417" y="105130"/>
            <a:ext cx="11127101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POINTS OF INTEREST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8288499" y="2425485"/>
            <a:ext cx="8110612" cy="5941023"/>
          </a:xfrm>
          <a:custGeom>
            <a:avLst/>
            <a:gdLst/>
            <a:ahLst/>
            <a:cxnLst/>
            <a:rect l="l" t="t" r="r" b="b"/>
            <a:pathLst>
              <a:path w="8110612" h="5941023">
                <a:moveTo>
                  <a:pt x="0" y="0"/>
                </a:moveTo>
                <a:lnTo>
                  <a:pt x="8110611" y="0"/>
                </a:lnTo>
                <a:lnTo>
                  <a:pt x="8110611" y="5941023"/>
                </a:lnTo>
                <a:lnTo>
                  <a:pt x="0" y="59410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871578" y="2786281"/>
            <a:ext cx="5556731" cy="4696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98"/>
              </a:lnSpc>
            </a:pPr>
            <a:r>
              <a:rPr lang="en-US" sz="37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Negative Feedback Highlights:</a:t>
            </a:r>
          </a:p>
          <a:p>
            <a:pPr algn="l">
              <a:lnSpc>
                <a:spcPts val="5298"/>
              </a:lnSpc>
            </a:pPr>
            <a:endParaRPr lang="en-US" sz="3784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Common issues include:</a:t>
            </a:r>
            <a:endParaRPr lang="en-US" sz="300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Flight delays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Poor Service</a:t>
            </a:r>
            <a:endParaRPr lang="en-US" sz="300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Uncomfortable seating</a:t>
            </a:r>
            <a:endParaRPr lang="en-US" sz="300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773968" y="8687465"/>
            <a:ext cx="1504057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Positive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801972" y="8687465"/>
            <a:ext cx="1703487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Negative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071898" y="8687465"/>
            <a:ext cx="1694954" cy="501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Neutral</a:t>
            </a:r>
            <a:endParaRPr lang="en-US" sz="2950" b="1">
              <a:solidFill>
                <a:srgbClr val="000000"/>
              </a:solidFill>
              <a:latin typeface="Open Sans Bold"/>
              <a:ea typeface="Open Sans Bold"/>
              <a:cs typeface="Open Sans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8390468" y="1501696"/>
            <a:ext cx="7926379" cy="490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059"/>
              </a:lnSpc>
              <a:spcBef>
                <a:spcPct val="0"/>
              </a:spcBef>
            </a:pPr>
            <a:r>
              <a:rPr lang="en-US" sz="2899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Sentiment Label Distribution</a:t>
            </a:r>
          </a:p>
        </p:txBody>
      </p:sp>
      <p:sp>
        <p:nvSpPr>
          <p:cNvPr id="20" name="Freeform 20"/>
          <p:cNvSpPr/>
          <p:nvPr/>
        </p:nvSpPr>
        <p:spPr>
          <a:xfrm>
            <a:off x="2060602" y="176162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6"/>
                </a:lnTo>
                <a:lnTo>
                  <a:pt x="0" y="17050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2371998" y="270660"/>
            <a:ext cx="1474461" cy="1516079"/>
          </a:xfrm>
          <a:custGeom>
            <a:avLst/>
            <a:gdLst/>
            <a:ahLst/>
            <a:cxnLst/>
            <a:rect l="l" t="t" r="r" b="b"/>
            <a:pathLst>
              <a:path w="1474461" h="1516079">
                <a:moveTo>
                  <a:pt x="0" y="0"/>
                </a:moveTo>
                <a:lnTo>
                  <a:pt x="1474461" y="0"/>
                </a:lnTo>
                <a:lnTo>
                  <a:pt x="1474461" y="1516080"/>
                </a:lnTo>
                <a:lnTo>
                  <a:pt x="0" y="15160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569057" y="747783"/>
            <a:ext cx="15149885" cy="1395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sz="8192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NEXT STEPS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718475" y="2433403"/>
            <a:ext cx="7733011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Automating the ETL Process &amp; Validation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371998" y="3223979"/>
            <a:ext cx="13912255" cy="1019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4" lvl="1" indent="-323847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ETL Automation : </a:t>
            </a: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Airflow, Cron Jobs</a:t>
            </a:r>
            <a:r>
              <a:rPr lang="en-US" sz="2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or </a:t>
            </a: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AWS Lambda</a:t>
            </a:r>
            <a:r>
              <a:rPr lang="en-US" sz="2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to schedule ETL jobs</a:t>
            </a:r>
          </a:p>
          <a:p>
            <a:pPr marL="647694" lvl="1" indent="-323847" algn="l">
              <a:lnSpc>
                <a:spcPts val="4199"/>
              </a:lnSpc>
              <a:spcBef>
                <a:spcPct val="0"/>
              </a:spcBef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Ensure</a:t>
            </a: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regular updates</a:t>
            </a:r>
            <a:r>
              <a:rPr lang="en-US" sz="2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(weekly/monthly)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727737" y="4624693"/>
            <a:ext cx="3163292" cy="501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 Validation</a:t>
            </a:r>
            <a:r>
              <a:rPr lang="en-US" sz="295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371998" y="5329005"/>
            <a:ext cx="12446993" cy="1543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4" lvl="1" indent="-323847" algn="l">
              <a:lnSpc>
                <a:spcPts val="4199"/>
              </a:lnSpc>
              <a:buFont typeface="Arial"/>
              <a:buChar char="•"/>
            </a:pP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Schema Validation</a:t>
            </a:r>
            <a:r>
              <a:rPr lang="en-US" sz="2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 Check columns and data types.</a:t>
            </a:r>
          </a:p>
          <a:p>
            <a:pPr marL="647694" lvl="1" indent="-323847" algn="l">
              <a:lnSpc>
                <a:spcPts val="4199"/>
              </a:lnSpc>
              <a:buFont typeface="Arial"/>
              <a:buChar char="•"/>
            </a:pP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Completeness &amp; Consistency</a:t>
            </a:r>
            <a:r>
              <a:rPr lang="en-US" sz="2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: Handle missing values, duplicates.</a:t>
            </a:r>
          </a:p>
          <a:p>
            <a:pPr marL="647694" lvl="1" indent="-323847" algn="l">
              <a:lnSpc>
                <a:spcPts val="4199"/>
              </a:lnSpc>
              <a:spcBef>
                <a:spcPct val="0"/>
              </a:spcBef>
              <a:buFont typeface="Arial"/>
              <a:buChar char="•"/>
            </a:pP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Accuracy </a:t>
            </a:r>
            <a:r>
              <a:rPr lang="en-US" sz="2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 Validate ratings.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882483" y="7167331"/>
            <a:ext cx="3362524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Website Scraping</a:t>
            </a:r>
            <a:r>
              <a:rPr lang="en-US" sz="2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371998" y="7957907"/>
            <a:ext cx="7525246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4" lvl="1" indent="-323847" algn="l">
              <a:lnSpc>
                <a:spcPts val="4199"/>
              </a:lnSpc>
              <a:spcBef>
                <a:spcPct val="0"/>
              </a:spcBef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Use</a:t>
            </a: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retry mechanism</a:t>
            </a:r>
            <a:r>
              <a:rPr lang="en-US" sz="2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to avoid blocks.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2504172" y="270660"/>
            <a:ext cx="1474461" cy="1516079"/>
          </a:xfrm>
          <a:custGeom>
            <a:avLst/>
            <a:gdLst/>
            <a:ahLst/>
            <a:cxnLst/>
            <a:rect l="l" t="t" r="r" b="b"/>
            <a:pathLst>
              <a:path w="1474461" h="1516079">
                <a:moveTo>
                  <a:pt x="0" y="0"/>
                </a:moveTo>
                <a:lnTo>
                  <a:pt x="1474461" y="0"/>
                </a:lnTo>
                <a:lnTo>
                  <a:pt x="1474461" y="1516080"/>
                </a:lnTo>
                <a:lnTo>
                  <a:pt x="0" y="15160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569057" y="747783"/>
            <a:ext cx="15149885" cy="1395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sz="8192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CONCLUSION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47707" y="2434403"/>
            <a:ext cx="14796010" cy="2280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5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Learnings: </a:t>
            </a:r>
          </a:p>
          <a:p>
            <a:pPr marL="647065" lvl="1" indent="-323215">
              <a:lnSpc>
                <a:spcPts val="419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  <a:ea typeface="Open Sans"/>
                <a:cs typeface="Open Sans"/>
                <a:sym typeface="Open Sans"/>
              </a:rPr>
              <a:t>Planning the technicality of the projects to enable downstream "users" a smoother workflow. (</a:t>
            </a:r>
            <a:r>
              <a:rPr lang="en-US" sz="2400" err="1">
                <a:solidFill>
                  <a:srgbClr val="000000"/>
                </a:solidFill>
                <a:latin typeface="Calibri"/>
                <a:ea typeface="Open Sans"/>
                <a:cs typeface="Open Sans"/>
                <a:sym typeface="Open Sans"/>
              </a:rPr>
              <a:t>E.g</a:t>
            </a:r>
            <a:r>
              <a:rPr lang="en-US" sz="2400">
                <a:solidFill>
                  <a:srgbClr val="000000"/>
                </a:solidFill>
                <a:latin typeface="Calibri"/>
                <a:ea typeface="Open Sans"/>
                <a:cs typeface="Open Sans"/>
                <a:sym typeface="Open Sans"/>
              </a:rPr>
              <a:t> Data type, Documenting codes, best practices.)</a:t>
            </a:r>
          </a:p>
          <a:p>
            <a:pPr marL="647065" lvl="1" indent="-323215">
              <a:lnSpc>
                <a:spcPts val="419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  <a:ea typeface="Open Sans"/>
                <a:cs typeface="Open Sans"/>
              </a:rPr>
              <a:t>Learning how to design a database from scratch, then query it using SQL.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BBC1F6-16C4-EA0D-46AF-382DD4132C63}"/>
              </a:ext>
            </a:extLst>
          </p:cNvPr>
          <p:cNvSpPr txBox="1"/>
          <p:nvPr/>
        </p:nvSpPr>
        <p:spPr>
          <a:xfrm>
            <a:off x="1671576" y="5056852"/>
            <a:ext cx="14803819" cy="23698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/>
              <a:t>Incorporating BSM:</a:t>
            </a:r>
            <a:endParaRPr lang="en-US" sz="4000" b="1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/>
              <a:t>We leveraged each other strengths by </a:t>
            </a:r>
            <a:r>
              <a:rPr lang="en-US" sz="2400" b="1"/>
              <a:t>communicating </a:t>
            </a:r>
            <a:r>
              <a:rPr lang="en-US" sz="2400"/>
              <a:t>to complete projects within tight deadline.</a:t>
            </a:r>
            <a:endParaRPr lang="en-US" sz="240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/>
              <a:t>BSM lessons taught us to communicate our limitations tactfully to the team and helped us become more proactive when searching for workarounds.</a:t>
            </a:r>
            <a:endParaRPr lang="en-US" sz="2400">
              <a:ea typeface="Calibri"/>
              <a:cs typeface="Calibri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F612AF-8A77-441A-C3ED-1504628EBAF1}"/>
              </a:ext>
            </a:extLst>
          </p:cNvPr>
          <p:cNvSpPr txBox="1"/>
          <p:nvPr/>
        </p:nvSpPr>
        <p:spPr>
          <a:xfrm>
            <a:off x="1744061" y="7005802"/>
            <a:ext cx="14799877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800" b="1">
                <a:ea typeface="Calibri"/>
                <a:cs typeface="Calibri"/>
              </a:rPr>
              <a:t>THANK YOU FOR YOUR ATTENTION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2298415" y="711185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7"/>
                </a:lnTo>
                <a:lnTo>
                  <a:pt x="0" y="17050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4875411" y="1021158"/>
            <a:ext cx="8537178" cy="1395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sz="8192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PROJECT GOALS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17440" y="3710446"/>
            <a:ext cx="15513851" cy="3669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37"/>
              </a:lnSpc>
              <a:spcBef>
                <a:spcPct val="0"/>
              </a:spcBef>
            </a:pPr>
            <a:r>
              <a:rPr lang="en-US" sz="195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📋 </a:t>
            </a:r>
            <a:r>
              <a:rPr lang="en-US" sz="1955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Project Overview:</a:t>
            </a:r>
          </a:p>
          <a:p>
            <a:pPr algn="l">
              <a:lnSpc>
                <a:spcPts val="2597"/>
              </a:lnSpc>
              <a:spcBef>
                <a:spcPct val="0"/>
              </a:spcBef>
            </a:pPr>
            <a:r>
              <a:rPr lang="en-US" sz="185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🔍 Extract reviews from the Skytrax website for Singapore Airlines</a:t>
            </a:r>
          </a:p>
          <a:p>
            <a:pPr algn="l">
              <a:lnSpc>
                <a:spcPts val="2597"/>
              </a:lnSpc>
              <a:spcBef>
                <a:spcPct val="0"/>
              </a:spcBef>
            </a:pPr>
            <a:r>
              <a:rPr lang="en-US" sz="185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🧹 Transform and clean the review data</a:t>
            </a:r>
          </a:p>
          <a:p>
            <a:pPr algn="l">
              <a:lnSpc>
                <a:spcPts val="2597"/>
              </a:lnSpc>
              <a:spcBef>
                <a:spcPct val="0"/>
              </a:spcBef>
            </a:pPr>
            <a:r>
              <a:rPr lang="en-US" sz="185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💡 Perform sentiment analysis</a:t>
            </a:r>
          </a:p>
          <a:p>
            <a:pPr algn="l">
              <a:lnSpc>
                <a:spcPts val="2597"/>
              </a:lnSpc>
              <a:spcBef>
                <a:spcPct val="0"/>
              </a:spcBef>
            </a:pPr>
            <a:r>
              <a:rPr lang="en-US" sz="185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🛢️ Load the processed data into a PostgreSQL database for further exploration and analysis</a:t>
            </a:r>
          </a:p>
          <a:p>
            <a:pPr algn="l">
              <a:lnSpc>
                <a:spcPts val="2597"/>
              </a:lnSpc>
              <a:spcBef>
                <a:spcPct val="0"/>
              </a:spcBef>
            </a:pPr>
            <a:endParaRPr lang="en-US" sz="1855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737"/>
              </a:lnSpc>
              <a:spcBef>
                <a:spcPct val="0"/>
              </a:spcBef>
            </a:pPr>
            <a:r>
              <a:rPr lang="en-US" sz="195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🎯 </a:t>
            </a:r>
            <a:r>
              <a:rPr lang="en-US" sz="1955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Objectives:</a:t>
            </a:r>
          </a:p>
          <a:p>
            <a:pPr algn="l">
              <a:lnSpc>
                <a:spcPts val="2597"/>
              </a:lnSpc>
              <a:spcBef>
                <a:spcPct val="0"/>
              </a:spcBef>
            </a:pPr>
            <a:r>
              <a:rPr lang="en-US" sz="185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🛠️ Develop a Python-based web scraper to extract Singapore Airlines passenger reviews from Skytrax and save them into a CSV file</a:t>
            </a:r>
          </a:p>
          <a:p>
            <a:pPr algn="l">
              <a:lnSpc>
                <a:spcPts val="2597"/>
              </a:lnSpc>
              <a:spcBef>
                <a:spcPct val="0"/>
              </a:spcBef>
            </a:pPr>
            <a:r>
              <a:rPr lang="en-US" sz="185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📚 Familiarize with data tools and libraries like pandas, textblob, sqlalchemy, matplotlib, and seaborn for ETL and EDA</a:t>
            </a:r>
          </a:p>
          <a:p>
            <a:pPr algn="l">
              <a:lnSpc>
                <a:spcPts val="2597"/>
              </a:lnSpc>
              <a:spcBef>
                <a:spcPct val="0"/>
              </a:spcBef>
            </a:pPr>
            <a:r>
              <a:rPr lang="en-US" sz="185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🧱 Design and build a relational database with a schema, tables, and an Entity-Relationship (ER) model</a:t>
            </a:r>
          </a:p>
          <a:p>
            <a:pPr algn="l">
              <a:lnSpc>
                <a:spcPts val="2597"/>
              </a:lnSpc>
              <a:spcBef>
                <a:spcPct val="0"/>
              </a:spcBef>
            </a:pPr>
            <a:r>
              <a:rPr lang="en-US" sz="185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💾 Use SQL scripts to populate the database with clean, normalized data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13970" y="251777"/>
            <a:ext cx="8537178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DATA SOURCE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494848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95543" y="2564753"/>
            <a:ext cx="8732940" cy="679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Website: </a:t>
            </a:r>
            <a:r>
              <a:rPr lang="en-US" sz="3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Skytrax Airline Reviews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69057" y="5424628"/>
            <a:ext cx="15418820" cy="3619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48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Reviewer's name and overall rating</a:t>
            </a:r>
          </a:p>
          <a:p>
            <a:pPr marL="647700" lvl="1" indent="-323850" algn="just">
              <a:lnSpc>
                <a:spcPts val="48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Review title and full review text</a:t>
            </a:r>
          </a:p>
          <a:p>
            <a:pPr marL="647700" lvl="1" indent="-323850" algn="just">
              <a:lnSpc>
                <a:spcPts val="48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Trip metadata: type of traveller, seat class, route, and date flown</a:t>
            </a:r>
          </a:p>
          <a:p>
            <a:pPr marL="647700" lvl="1" indent="-323850" algn="just">
              <a:lnSpc>
                <a:spcPts val="48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Sub-category ratings: food, service, entertainment, comfort, etc.</a:t>
            </a:r>
          </a:p>
          <a:p>
            <a:pPr marL="647700" lvl="1" indent="-323850" algn="just">
              <a:lnSpc>
                <a:spcPts val="48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Binary field: “Would recommend” (Yes/No)</a:t>
            </a:r>
          </a:p>
          <a:p>
            <a:pPr algn="just">
              <a:lnSpc>
                <a:spcPts val="4800"/>
              </a:lnSpc>
            </a:pPr>
            <a:endParaRPr lang="en-US" sz="3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695543" y="4539334"/>
            <a:ext cx="381573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Collected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95543" y="3491865"/>
            <a:ext cx="1881181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URL: </a:t>
            </a:r>
            <a:r>
              <a:rPr lang="en-US" sz="36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https://www.airlinequality.com/airline-reviews/singapore-airlines/</a:t>
            </a:r>
          </a:p>
        </p:txBody>
      </p:sp>
      <p:sp>
        <p:nvSpPr>
          <p:cNvPr id="18" name="Freeform 18"/>
          <p:cNvSpPr/>
          <p:nvPr/>
        </p:nvSpPr>
        <p:spPr>
          <a:xfrm>
            <a:off x="2112378" y="176162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6"/>
                </a:lnTo>
                <a:lnTo>
                  <a:pt x="0" y="17050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07134" y="336272"/>
            <a:ext cx="11673732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TECHNOLOGIES USED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466841" y="2420018"/>
            <a:ext cx="4404345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Language: </a:t>
            </a:r>
            <a:r>
              <a:rPr lang="en-US" sz="3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Python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338662" y="4357906"/>
            <a:ext cx="16209995" cy="377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9" lvl="1" indent="-345439" algn="l">
              <a:lnSpc>
                <a:spcPts val="5119"/>
              </a:lnSpc>
              <a:buFont typeface="Arial"/>
              <a:buChar char="•"/>
            </a:pPr>
            <a:r>
              <a:rPr lang="en-US" sz="3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requests, BeautifulSoup - </a:t>
            </a:r>
            <a:r>
              <a:rPr lang="en-US" sz="3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HTML parsing and data extraction</a:t>
            </a:r>
          </a:p>
          <a:p>
            <a:pPr marL="690879" lvl="1" indent="-345439" algn="l">
              <a:lnSpc>
                <a:spcPts val="5119"/>
              </a:lnSpc>
              <a:buFont typeface="Arial"/>
              <a:buChar char="•"/>
            </a:pPr>
            <a:r>
              <a:rPr lang="en-US" sz="3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pandas - </a:t>
            </a:r>
            <a:r>
              <a:rPr lang="en-US" sz="3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Cleaning, transformation, CSV management</a:t>
            </a:r>
          </a:p>
          <a:p>
            <a:pPr marL="690879" lvl="1" indent="-345439" algn="l">
              <a:lnSpc>
                <a:spcPts val="5119"/>
              </a:lnSpc>
              <a:buFont typeface="Arial"/>
              <a:buChar char="•"/>
            </a:pPr>
            <a:r>
              <a:rPr lang="en-US" sz="3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TextBlob, wordcloud - </a:t>
            </a:r>
            <a:r>
              <a:rPr lang="en-US" sz="3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Sentiment scoring and visualization</a:t>
            </a:r>
          </a:p>
          <a:p>
            <a:pPr marL="690879" lvl="1" indent="-345439" algn="l">
              <a:lnSpc>
                <a:spcPts val="5119"/>
              </a:lnSpc>
              <a:buFont typeface="Arial"/>
              <a:buChar char="•"/>
            </a:pPr>
            <a:r>
              <a:rPr lang="en-US" sz="3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matplotlib, seaborn - </a:t>
            </a:r>
            <a:r>
              <a:rPr lang="en-US" sz="3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Sentiment and rating trend analysis</a:t>
            </a:r>
          </a:p>
          <a:p>
            <a:pPr marL="690879" lvl="1" indent="-345439" algn="l">
              <a:lnSpc>
                <a:spcPts val="5119"/>
              </a:lnSpc>
              <a:buFont typeface="Arial"/>
              <a:buChar char="•"/>
            </a:pPr>
            <a:r>
              <a:rPr lang="en-US" sz="3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sqlalchemy -</a:t>
            </a:r>
            <a:r>
              <a:rPr lang="en-US" sz="3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Schema creation and data transformation</a:t>
            </a:r>
          </a:p>
          <a:p>
            <a:pPr algn="ctr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466841" y="3396924"/>
            <a:ext cx="4214909" cy="679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Packages:</a:t>
            </a:r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2466841" y="8058051"/>
            <a:ext cx="8046244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Environment:</a:t>
            </a:r>
            <a:r>
              <a:rPr lang="en-US" sz="3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Jupyter Notebook</a:t>
            </a: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  <p:sp>
        <p:nvSpPr>
          <p:cNvPr id="18" name="Freeform 18"/>
          <p:cNvSpPr/>
          <p:nvPr/>
        </p:nvSpPr>
        <p:spPr>
          <a:xfrm>
            <a:off x="2019361" y="32641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7"/>
                </a:lnTo>
                <a:lnTo>
                  <a:pt x="0" y="17050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51269" y="336272"/>
            <a:ext cx="12189680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ETL - EXTRACTING DATA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228020" y="2033620"/>
            <a:ext cx="8084968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Extraction Process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3027395"/>
            <a:ext cx="16418450" cy="6904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AutoNum type="arabicPeriod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For our web-scraper, we used </a:t>
            </a: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requests to fetch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HTML pages from </a:t>
            </a: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Skytrax review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pages.</a:t>
            </a:r>
          </a:p>
          <a:p>
            <a:pPr marL="647700" lvl="1" indent="-323850" algn="l">
              <a:lnSpc>
                <a:spcPts val="4200"/>
              </a:lnSpc>
              <a:buAutoNum type="arabicPeriod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Parsed HTML with </a:t>
            </a: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BeautifulSoup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to extract review details like: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🧑 User name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⭐ Overall rating</a:t>
            </a:r>
          </a:p>
          <a:p>
            <a:pPr marL="1273809" lvl="2" indent="-424603" algn="l">
              <a:lnSpc>
                <a:spcPts val="4129"/>
              </a:lnSpc>
              <a:buFont typeface="Arial"/>
              <a:buChar char="⚬"/>
            </a:pPr>
            <a:r>
              <a:rPr lang="en-US" sz="294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📝 Review title and content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✈️ Trip status, type of traveller, seat type, route, and date flown</a:t>
            </a:r>
          </a:p>
          <a:p>
            <a:pPr marL="647700" lvl="1" indent="-323850" algn="l">
              <a:lnSpc>
                <a:spcPts val="4200"/>
              </a:lnSpc>
              <a:buAutoNum type="arabicPeriod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Handled pagination by: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Looping through 100 pages of reviews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Grabbing reviews from each page one at a time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Sleeping for 15 seconds after each request to avoid overwhelming the server</a:t>
            </a:r>
          </a:p>
          <a:p>
            <a:pPr algn="l">
              <a:lnSpc>
                <a:spcPts val="4269"/>
              </a:lnSpc>
            </a:pPr>
            <a:endParaRPr lang="en-US" sz="3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269"/>
              </a:lnSpc>
            </a:pPr>
            <a:endParaRPr lang="en-US" sz="3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1892998" y="176162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6"/>
                </a:lnTo>
                <a:lnTo>
                  <a:pt x="0" y="17050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219030" y="336272"/>
            <a:ext cx="9849941" cy="1395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69"/>
              </a:lnSpc>
            </a:pPr>
            <a:r>
              <a:rPr lang="en-US" sz="8192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ETL - CLEAN DATA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848959" y="2432272"/>
            <a:ext cx="14869983" cy="659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9"/>
              </a:lnSpc>
            </a:pPr>
            <a:r>
              <a:rPr lang="en-US" sz="354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Handling Missing Data</a:t>
            </a:r>
            <a:r>
              <a:rPr lang="en-US" sz="354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:</a:t>
            </a:r>
          </a:p>
          <a:p>
            <a:pPr marL="636904" lvl="1" indent="-318452" algn="l">
              <a:lnSpc>
                <a:spcPts val="4129"/>
              </a:lnSpc>
              <a:buFont typeface="Arial"/>
              <a:buChar char="•"/>
            </a:pPr>
            <a:r>
              <a:rPr lang="en-US" sz="294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Convert missing values (NaNs) in fields like ‘Route’, ‘Type of Traveler’</a:t>
            </a:r>
          </a:p>
          <a:p>
            <a:pPr marL="636904" lvl="1" indent="-318452" algn="l">
              <a:lnSpc>
                <a:spcPts val="4129"/>
              </a:lnSpc>
              <a:buFont typeface="Arial"/>
              <a:buChar char="•"/>
            </a:pPr>
            <a:r>
              <a:rPr lang="en-US" sz="294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Impute missing values with appropriate defaults (eg. ‘Unknown’, ‘0’)</a:t>
            </a:r>
          </a:p>
          <a:p>
            <a:pPr algn="l">
              <a:lnSpc>
                <a:spcPts val="4129"/>
              </a:lnSpc>
            </a:pPr>
            <a:endParaRPr lang="en-US" sz="2949">
              <a:solidFill>
                <a:srgbClr val="000000"/>
              </a:solidFill>
              <a:latin typeface="Century Gothic Paneuropean"/>
              <a:ea typeface="Century Gothic Paneuropean"/>
              <a:cs typeface="Century Gothic Paneuropean"/>
              <a:sym typeface="Century Gothic Paneuropean"/>
            </a:endParaRPr>
          </a:p>
          <a:p>
            <a:pPr algn="l">
              <a:lnSpc>
                <a:spcPts val="4969"/>
              </a:lnSpc>
            </a:pPr>
            <a:r>
              <a:rPr lang="en-US" sz="354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Dropping Unnecessary Columns:</a:t>
            </a:r>
          </a:p>
          <a:p>
            <a:pPr marL="636904" lvl="1" indent="-318452" algn="l">
              <a:lnSpc>
                <a:spcPts val="4129"/>
              </a:lnSpc>
              <a:buFont typeface="Arial"/>
              <a:buChar char="•"/>
            </a:pPr>
            <a:r>
              <a:rPr lang="en-US" sz="294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Remove irrelevant fields to streamline data and analysis</a:t>
            </a:r>
          </a:p>
          <a:p>
            <a:pPr marL="636904" lvl="1" indent="-318452" algn="l">
              <a:lnSpc>
                <a:spcPts val="4129"/>
              </a:lnSpc>
              <a:buFont typeface="Arial"/>
              <a:buChar char="•"/>
            </a:pPr>
            <a:r>
              <a:rPr lang="en-US" sz="294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Focus on essential features such as ‘Detail Reviews’, ‘Overall Rating’, ‘Seat Type’</a:t>
            </a:r>
          </a:p>
          <a:p>
            <a:pPr algn="l">
              <a:lnSpc>
                <a:spcPts val="4129"/>
              </a:lnSpc>
            </a:pPr>
            <a:endParaRPr lang="en-US" sz="2949">
              <a:solidFill>
                <a:srgbClr val="000000"/>
              </a:solidFill>
              <a:latin typeface="Century Gothic Paneuropean"/>
              <a:ea typeface="Century Gothic Paneuropean"/>
              <a:cs typeface="Century Gothic Paneuropean"/>
              <a:sym typeface="Century Gothic Paneuropean"/>
            </a:endParaRPr>
          </a:p>
          <a:p>
            <a:pPr algn="l">
              <a:lnSpc>
                <a:spcPts val="4969"/>
              </a:lnSpc>
            </a:pPr>
            <a:r>
              <a:rPr lang="en-US" sz="354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Standardizing Text:</a:t>
            </a:r>
          </a:p>
          <a:p>
            <a:pPr marL="636904" lvl="1" indent="-318452" algn="l">
              <a:lnSpc>
                <a:spcPts val="4129"/>
              </a:lnSpc>
              <a:buFont typeface="Arial"/>
              <a:buChar char="•"/>
            </a:pPr>
            <a:r>
              <a:rPr lang="en-US" sz="294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Preprocess the ‘Detail Review’ column for sentiment analysis.</a:t>
            </a:r>
          </a:p>
          <a:p>
            <a:pPr marL="636904" lvl="1" indent="-318452" algn="l">
              <a:lnSpc>
                <a:spcPts val="4129"/>
              </a:lnSpc>
              <a:buFont typeface="Arial"/>
              <a:buChar char="•"/>
            </a:pPr>
            <a:r>
              <a:rPr lang="en-US" sz="294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Clean and prepare data for further processing by TextBlob.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2064908" y="176162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6"/>
                </a:lnTo>
                <a:lnTo>
                  <a:pt x="0" y="17050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57481" y="336272"/>
            <a:ext cx="11843532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ETL - TRANSFORM DATA 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857176" y="1840836"/>
            <a:ext cx="7811508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Preparing Data for Storage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69057" y="3380448"/>
            <a:ext cx="14577072" cy="307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8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Convert 'Date Flown' to </a:t>
            </a:r>
            <a:r>
              <a:rPr lang="en-US" sz="300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DateTime</a:t>
            </a:r>
            <a:endParaRPr lang="en-US" sz="3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47700" lvl="1" indent="-323850" algn="l">
              <a:lnSpc>
                <a:spcPts val="4800"/>
              </a:lnSpc>
              <a:buFont typeface="Arial"/>
              <a:buChar char="•"/>
            </a:pPr>
            <a:r>
              <a:rPr lang="en-US" sz="300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Standardise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Column Names, Used lowercase + underscores </a:t>
            </a:r>
          </a:p>
          <a:p>
            <a:pPr marL="647700" lvl="1" indent="-323850" algn="l">
              <a:lnSpc>
                <a:spcPts val="48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Convert 'Recommended' to Boolean</a:t>
            </a:r>
          </a:p>
          <a:p>
            <a:pPr marL="647700" lvl="1" indent="-323850" algn="l">
              <a:lnSpc>
                <a:spcPts val="48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Converted data types (e.g., int → SMALLINT, float → NUMERIC).</a:t>
            </a:r>
          </a:p>
          <a:p>
            <a:pPr algn="ctr">
              <a:lnSpc>
                <a:spcPts val="5439"/>
              </a:lnSpc>
            </a:pPr>
            <a:endParaRPr lang="en-US" sz="3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886736" y="2799423"/>
            <a:ext cx="15148445" cy="5032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Clean and standardize data for PostgreSQL compatibility</a:t>
            </a:r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1857176" y="5937593"/>
            <a:ext cx="9648953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why these transformations?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69057" y="6575768"/>
            <a:ext cx="13036221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Improves Readability, Helps avoid errors when writing queries</a:t>
            </a:r>
          </a:p>
          <a:p>
            <a:pPr marL="647702" lvl="1" indent="-323851" algn="l">
              <a:lnSpc>
                <a:spcPts val="48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Names with spaces/symbols can cause issues with SQLAlchemy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Proper Date Handling in PostgreSQL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Boolean type more intuitive than 0/1 for logical checks</a:t>
            </a:r>
          </a:p>
        </p:txBody>
      </p:sp>
      <p:sp>
        <p:nvSpPr>
          <p:cNvPr id="19" name="Freeform 19"/>
          <p:cNvSpPr/>
          <p:nvPr/>
        </p:nvSpPr>
        <p:spPr>
          <a:xfrm>
            <a:off x="1884885" y="32641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7"/>
                </a:lnTo>
                <a:lnTo>
                  <a:pt x="0" y="17050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41881" y="336272"/>
            <a:ext cx="11843532" cy="140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</a:pPr>
            <a:r>
              <a:rPr lang="en-US" sz="8199" b="1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ETL - LOAD DATA 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18943" y="-989670"/>
            <a:ext cx="1080715" cy="2956684"/>
            <a:chOff x="0" y="0"/>
            <a:chExt cx="284633" cy="778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29352" y="9803843"/>
            <a:ext cx="19346704" cy="821917"/>
            <a:chOff x="0" y="0"/>
            <a:chExt cx="5095428" cy="2164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95428" cy="216472"/>
            </a:xfrm>
            <a:custGeom>
              <a:avLst/>
              <a:gdLst/>
              <a:ahLst/>
              <a:cxnLst/>
              <a:rect l="l" t="t" r="r" b="b"/>
              <a:pathLst>
                <a:path w="5095428" h="216472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7259300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4518707" y="0"/>
                </a:moveTo>
                <a:lnTo>
                  <a:pt x="0" y="0"/>
                </a:lnTo>
                <a:lnTo>
                  <a:pt x="0" y="3939864"/>
                </a:lnTo>
                <a:lnTo>
                  <a:pt x="4518707" y="3939864"/>
                </a:lnTo>
                <a:lnTo>
                  <a:pt x="45187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3486583" y="3085173"/>
            <a:ext cx="4518707" cy="3939865"/>
          </a:xfrm>
          <a:custGeom>
            <a:avLst/>
            <a:gdLst/>
            <a:ahLst/>
            <a:cxnLst/>
            <a:rect l="l" t="t" r="r" b="b"/>
            <a:pathLst>
              <a:path w="4518707" h="3939865">
                <a:moveTo>
                  <a:pt x="0" y="0"/>
                </a:moveTo>
                <a:lnTo>
                  <a:pt x="4518707" y="0"/>
                </a:lnTo>
                <a:lnTo>
                  <a:pt x="4518707" y="3939864"/>
                </a:lnTo>
                <a:lnTo>
                  <a:pt x="0" y="393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88343" y="-989670"/>
            <a:ext cx="1080715" cy="2956684"/>
            <a:chOff x="0" y="0"/>
            <a:chExt cx="284633" cy="778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4633" cy="778715"/>
            </a:xfrm>
            <a:custGeom>
              <a:avLst/>
              <a:gdLst/>
              <a:ahLst/>
              <a:cxnLst/>
              <a:rect l="l" t="t" r="r" b="b"/>
              <a:pathLst>
                <a:path w="284633" h="778715">
                  <a:moveTo>
                    <a:pt x="142316" y="0"/>
                  </a:moveTo>
                  <a:lnTo>
                    <a:pt x="142316" y="0"/>
                  </a:lnTo>
                  <a:cubicBezTo>
                    <a:pt x="220916" y="0"/>
                    <a:pt x="284633" y="63717"/>
                    <a:pt x="284633" y="142316"/>
                  </a:cubicBezTo>
                  <a:lnTo>
                    <a:pt x="284633" y="636399"/>
                  </a:lnTo>
                  <a:cubicBezTo>
                    <a:pt x="284633" y="714998"/>
                    <a:pt x="220916" y="778715"/>
                    <a:pt x="142316" y="778715"/>
                  </a:cubicBezTo>
                  <a:lnTo>
                    <a:pt x="142316" y="778715"/>
                  </a:lnTo>
                  <a:cubicBezTo>
                    <a:pt x="63717" y="778715"/>
                    <a:pt x="0" y="714998"/>
                    <a:pt x="0" y="636399"/>
                  </a:cubicBezTo>
                  <a:lnTo>
                    <a:pt x="0" y="142316"/>
                  </a:lnTo>
                  <a:cubicBezTo>
                    <a:pt x="0" y="63717"/>
                    <a:pt x="63717" y="0"/>
                    <a:pt x="142316" y="0"/>
                  </a:cubicBezTo>
                  <a:close/>
                </a:path>
              </a:pathLst>
            </a:custGeom>
            <a:solidFill>
              <a:srgbClr val="FAE7B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4633" cy="81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955720" y="2271091"/>
            <a:ext cx="7811508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Loading Data to Postgresql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55720" y="4069585"/>
            <a:ext cx="14577072" cy="1856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800"/>
              </a:lnSpc>
              <a:buFont typeface="Arial"/>
              <a:buChar char="•"/>
            </a:pPr>
            <a:r>
              <a:rPr lang="en-US" sz="300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sia_source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for clean/transformed data</a:t>
            </a:r>
          </a:p>
          <a:p>
            <a:pPr marL="647700" lvl="1" indent="-323850" algn="l">
              <a:lnSpc>
                <a:spcPts val="4800"/>
              </a:lnSpc>
              <a:buFont typeface="Arial"/>
              <a:buChar char="•"/>
            </a:pPr>
            <a:r>
              <a:rPr lang="en-US" sz="300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sia_normalised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for normalized tables</a:t>
            </a:r>
          </a:p>
          <a:p>
            <a:pPr algn="ctr">
              <a:lnSpc>
                <a:spcPts val="5439"/>
              </a:lnSpc>
            </a:pPr>
            <a:endParaRPr lang="en-US" sz="3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559204" y="3502963"/>
            <a:ext cx="14974412" cy="5050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AutoNum type="arabicPeriod"/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Created a new PostgreSQL database with two schemas:</a:t>
            </a:r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1955720" y="5782558"/>
            <a:ext cx="1117457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Loaded transformed data to the sia_source schema</a:t>
            </a:r>
          </a:p>
          <a:p>
            <a:pPr algn="l">
              <a:lnSpc>
                <a:spcPts val="4200"/>
              </a:lnSpc>
            </a:pPr>
            <a:endParaRPr lang="en-US" sz="3000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955720" y="6967887"/>
            <a:ext cx="11947896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 Normalized the data and populated relational tables in the sia_normalised schema using SQL scripts</a:t>
            </a:r>
          </a:p>
          <a:p>
            <a:pPr algn="l">
              <a:lnSpc>
                <a:spcPts val="4200"/>
              </a:lnSpc>
            </a:pPr>
            <a:endParaRPr lang="en-US" sz="3000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9" name="Freeform 19"/>
          <p:cNvSpPr/>
          <p:nvPr/>
        </p:nvSpPr>
        <p:spPr>
          <a:xfrm>
            <a:off x="2212746" y="261938"/>
            <a:ext cx="1658271" cy="1705077"/>
          </a:xfrm>
          <a:custGeom>
            <a:avLst/>
            <a:gdLst/>
            <a:ahLst/>
            <a:cxnLst/>
            <a:rect l="l" t="t" r="r" b="b"/>
            <a:pathLst>
              <a:path w="1658271" h="1705077">
                <a:moveTo>
                  <a:pt x="0" y="0"/>
                </a:moveTo>
                <a:lnTo>
                  <a:pt x="1658271" y="0"/>
                </a:lnTo>
                <a:lnTo>
                  <a:pt x="1658271" y="1705077"/>
                </a:lnTo>
                <a:lnTo>
                  <a:pt x="0" y="17050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13419AB9D4EB419FBC16138D8F5445" ma:contentTypeVersion="9" ma:contentTypeDescription="Create a new document." ma:contentTypeScope="" ma:versionID="173d550bdc9f4b776627304bb8a47286">
  <xsd:schema xmlns:xsd="http://www.w3.org/2001/XMLSchema" xmlns:xs="http://www.w3.org/2001/XMLSchema" xmlns:p="http://schemas.microsoft.com/office/2006/metadata/properties" xmlns:ns2="d08a484a-46e4-461a-a1e3-a987ad517b8d" targetNamespace="http://schemas.microsoft.com/office/2006/metadata/properties" ma:root="true" ma:fieldsID="4959a2061effb0aa228e8a201febbfe5" ns2:_="">
    <xsd:import namespace="d08a484a-46e4-461a-a1e3-a987ad517b8d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8a484a-46e4-461a-a1e3-a987ad517b8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212e6a1c-c778-403a-bcf3-20fd516974b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08a484a-46e4-461a-a1e3-a987ad517b8d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2DDE397-1DDB-4337-AB41-556A492E665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D952FD5-5C87-42A5-94C2-F6A3B8859DE7}">
  <ds:schemaRefs>
    <ds:schemaRef ds:uri="d08a484a-46e4-461a-a1e3-a987ad517b8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5192E57-7A1A-42CF-A458-A830E61C62E1}">
  <ds:schemaRefs>
    <ds:schemaRef ds:uri="d08a484a-46e4-461a-a1e3-a987ad517b8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23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Customer Satisfaction Analysis</dc:title>
  <cp:revision>3</cp:revision>
  <dcterms:created xsi:type="dcterms:W3CDTF">2006-08-16T00:00:00Z</dcterms:created>
  <dcterms:modified xsi:type="dcterms:W3CDTF">2025-04-10T08:21:24Z</dcterms:modified>
  <dc:identifier>DAGj8Z3Gqnc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0x010100B513419AB9D4EB419FBC16138D8F5445</vt:lpwstr>
  </property>
  <property fmtid="{D5CDD505-2E9C-101B-9397-08002B2CF9AE}" pid="3" name="MediaServiceImageTags">
    <vt:lpwstr/>
  </property>
</Properties>
</file>